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256" r:id="rId5"/>
    <p:sldId id="257" r:id="rId6"/>
    <p:sldId id="338" r:id="rId7"/>
    <p:sldId id="337" r:id="rId8"/>
    <p:sldId id="339" r:id="rId9"/>
    <p:sldId id="336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9E9D72E-1568-FC6D-514A-16B6FCD7682A}" name="Loriane NICOLAS" initials="LN" userId="S::loriane.nicolas@lorr-up.fr::d72e89c1-eaed-4e82-b2fa-cf3044ae827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A70D"/>
    <a:srgbClr val="DDDDDD"/>
    <a:srgbClr val="000000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479F8B-9E29-4C2A-993D-E698B41EAB68}" v="10" dt="2026-10-26T09:33:25.6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riane HENRY" userId="d72e89c1-eaed-4e82-b2fa-cf3044ae8274" providerId="ADAL" clId="{2A0A3188-2740-48D5-85F0-DD3E2B3CBB4C}"/>
    <pc:docChg chg="custSel modSld">
      <pc:chgData name="Loriane HENRY" userId="d72e89c1-eaed-4e82-b2fa-cf3044ae8274" providerId="ADAL" clId="{2A0A3188-2740-48D5-85F0-DD3E2B3CBB4C}" dt="2026-10-26T09:33:25.617" v="13"/>
      <pc:docMkLst>
        <pc:docMk/>
      </pc:docMkLst>
      <pc:sldChg chg="addSp delSp modSp mod">
        <pc:chgData name="Loriane HENRY" userId="d72e89c1-eaed-4e82-b2fa-cf3044ae8274" providerId="ADAL" clId="{2A0A3188-2740-48D5-85F0-DD3E2B3CBB4C}" dt="2026-10-26T09:32:52.788" v="5" actId="478"/>
        <pc:sldMkLst>
          <pc:docMk/>
          <pc:sldMk cId="156444384" sldId="256"/>
        </pc:sldMkLst>
        <pc:spChg chg="mod">
          <ac:chgData name="Loriane HENRY" userId="d72e89c1-eaed-4e82-b2fa-cf3044ae8274" providerId="ADAL" clId="{2A0A3188-2740-48D5-85F0-DD3E2B3CBB4C}" dt="2026-10-26T09:32:32.549" v="1"/>
          <ac:spMkLst>
            <pc:docMk/>
            <pc:sldMk cId="156444384" sldId="256"/>
            <ac:spMk id="13" creationId="{7DBAE0BA-2839-0AEE-4340-DFD9B7C341F1}"/>
          </ac:spMkLst>
        </pc:spChg>
        <pc:spChg chg="mod">
          <ac:chgData name="Loriane HENRY" userId="d72e89c1-eaed-4e82-b2fa-cf3044ae8274" providerId="ADAL" clId="{2A0A3188-2740-48D5-85F0-DD3E2B3CBB4C}" dt="2026-10-26T09:32:32.549" v="1"/>
          <ac:spMkLst>
            <pc:docMk/>
            <pc:sldMk cId="156444384" sldId="256"/>
            <ac:spMk id="16" creationId="{E232E5BD-EDDF-34DF-BF6D-B96231C509DB}"/>
          </ac:spMkLst>
        </pc:spChg>
        <pc:spChg chg="mod">
          <ac:chgData name="Loriane HENRY" userId="d72e89c1-eaed-4e82-b2fa-cf3044ae8274" providerId="ADAL" clId="{2A0A3188-2740-48D5-85F0-DD3E2B3CBB4C}" dt="2026-10-26T09:32:32.549" v="1"/>
          <ac:spMkLst>
            <pc:docMk/>
            <pc:sldMk cId="156444384" sldId="256"/>
            <ac:spMk id="17" creationId="{4FF95585-57A3-5D6E-5B30-EF9C21A423AC}"/>
          </ac:spMkLst>
        </pc:spChg>
        <pc:spChg chg="mod">
          <ac:chgData name="Loriane HENRY" userId="d72e89c1-eaed-4e82-b2fa-cf3044ae8274" providerId="ADAL" clId="{2A0A3188-2740-48D5-85F0-DD3E2B3CBB4C}" dt="2026-10-26T09:32:32.549" v="1"/>
          <ac:spMkLst>
            <pc:docMk/>
            <pc:sldMk cId="156444384" sldId="256"/>
            <ac:spMk id="18" creationId="{DC1BE9CD-0AD4-B065-BC65-83E296A8862F}"/>
          </ac:spMkLst>
        </pc:spChg>
        <pc:spChg chg="del mod">
          <ac:chgData name="Loriane HENRY" userId="d72e89c1-eaed-4e82-b2fa-cf3044ae8274" providerId="ADAL" clId="{2A0A3188-2740-48D5-85F0-DD3E2B3CBB4C}" dt="2026-10-26T09:32:52.788" v="5" actId="478"/>
          <ac:spMkLst>
            <pc:docMk/>
            <pc:sldMk cId="156444384" sldId="256"/>
            <ac:spMk id="217" creationId="{D1D00757-5C3D-F62A-E0C8-F1F26E582C7A}"/>
          </ac:spMkLst>
        </pc:spChg>
        <pc:grpChg chg="add mod">
          <ac:chgData name="Loriane HENRY" userId="d72e89c1-eaed-4e82-b2fa-cf3044ae8274" providerId="ADAL" clId="{2A0A3188-2740-48D5-85F0-DD3E2B3CBB4C}" dt="2026-10-26T09:32:32.549" v="1"/>
          <ac:grpSpMkLst>
            <pc:docMk/>
            <pc:sldMk cId="156444384" sldId="256"/>
            <ac:grpSpMk id="12" creationId="{9AF0E912-5CD4-488B-D9C5-1795A15EEA02}"/>
          </ac:grpSpMkLst>
        </pc:grpChg>
        <pc:grpChg chg="del">
          <ac:chgData name="Loriane HENRY" userId="d72e89c1-eaed-4e82-b2fa-cf3044ae8274" providerId="ADAL" clId="{2A0A3188-2740-48D5-85F0-DD3E2B3CBB4C}" dt="2026-10-26T09:32:32.283" v="0" actId="478"/>
          <ac:grpSpMkLst>
            <pc:docMk/>
            <pc:sldMk cId="156444384" sldId="256"/>
            <ac:grpSpMk id="15" creationId="{3F73BED5-38AB-10A8-701F-72A5842F5BE4}"/>
          </ac:grpSpMkLst>
        </pc:grpChg>
        <pc:picChg chg="mod">
          <ac:chgData name="Loriane HENRY" userId="d72e89c1-eaed-4e82-b2fa-cf3044ae8274" providerId="ADAL" clId="{2A0A3188-2740-48D5-85F0-DD3E2B3CBB4C}" dt="2026-10-26T09:32:32.549" v="1"/>
          <ac:picMkLst>
            <pc:docMk/>
            <pc:sldMk cId="156444384" sldId="256"/>
            <ac:picMk id="19" creationId="{0BD72938-E3F6-21F3-A8F8-B317C32F91C3}"/>
          </ac:picMkLst>
        </pc:picChg>
      </pc:sldChg>
      <pc:sldChg chg="addSp delSp modSp">
        <pc:chgData name="Loriane HENRY" userId="d72e89c1-eaed-4e82-b2fa-cf3044ae8274" providerId="ADAL" clId="{2A0A3188-2740-48D5-85F0-DD3E2B3CBB4C}" dt="2026-10-26T09:32:45.774" v="3"/>
        <pc:sldMkLst>
          <pc:docMk/>
          <pc:sldMk cId="3560560863" sldId="257"/>
        </pc:sldMkLst>
        <pc:spChg chg="del">
          <ac:chgData name="Loriane HENRY" userId="d72e89c1-eaed-4e82-b2fa-cf3044ae8274" providerId="ADAL" clId="{2A0A3188-2740-48D5-85F0-DD3E2B3CBB4C}" dt="2026-10-26T09:32:44.664" v="2" actId="478"/>
          <ac:spMkLst>
            <pc:docMk/>
            <pc:sldMk cId="3560560863" sldId="257"/>
            <ac:spMk id="2" creationId="{AFE20AD8-C98C-5BB5-F567-85E3CF98A057}"/>
          </ac:spMkLst>
        </pc:spChg>
        <pc:spChg chg="del">
          <ac:chgData name="Loriane HENRY" userId="d72e89c1-eaed-4e82-b2fa-cf3044ae8274" providerId="ADAL" clId="{2A0A3188-2740-48D5-85F0-DD3E2B3CBB4C}" dt="2026-10-26T09:32:44.664" v="2" actId="478"/>
          <ac:spMkLst>
            <pc:docMk/>
            <pc:sldMk cId="3560560863" sldId="257"/>
            <ac:spMk id="5" creationId="{1EE0B448-17C1-AE53-FA6B-BD1EF6C05B45}"/>
          </ac:spMkLst>
        </pc:spChg>
        <pc:spChg chg="del">
          <ac:chgData name="Loriane HENRY" userId="d72e89c1-eaed-4e82-b2fa-cf3044ae8274" providerId="ADAL" clId="{2A0A3188-2740-48D5-85F0-DD3E2B3CBB4C}" dt="2026-10-26T09:32:44.664" v="2" actId="478"/>
          <ac:spMkLst>
            <pc:docMk/>
            <pc:sldMk cId="3560560863" sldId="257"/>
            <ac:spMk id="6" creationId="{CE2E084F-B3B0-8134-9AB9-59650E009351}"/>
          </ac:spMkLst>
        </pc:spChg>
        <pc:spChg chg="del">
          <ac:chgData name="Loriane HENRY" userId="d72e89c1-eaed-4e82-b2fa-cf3044ae8274" providerId="ADAL" clId="{2A0A3188-2740-48D5-85F0-DD3E2B3CBB4C}" dt="2026-10-26T09:32:44.664" v="2" actId="478"/>
          <ac:spMkLst>
            <pc:docMk/>
            <pc:sldMk cId="3560560863" sldId="257"/>
            <ac:spMk id="7" creationId="{FF3BDFC8-5E06-D2FA-3C8A-C5C37DBA6374}"/>
          </ac:spMkLst>
        </pc:spChg>
        <pc:spChg chg="mod">
          <ac:chgData name="Loriane HENRY" userId="d72e89c1-eaed-4e82-b2fa-cf3044ae8274" providerId="ADAL" clId="{2A0A3188-2740-48D5-85F0-DD3E2B3CBB4C}" dt="2026-10-26T09:32:45.774" v="3"/>
          <ac:spMkLst>
            <pc:docMk/>
            <pc:sldMk cId="3560560863" sldId="257"/>
            <ac:spMk id="11" creationId="{B58BC2ED-1BD0-E208-6489-DE791679C419}"/>
          </ac:spMkLst>
        </pc:spChg>
        <pc:spChg chg="mod">
          <ac:chgData name="Loriane HENRY" userId="d72e89c1-eaed-4e82-b2fa-cf3044ae8274" providerId="ADAL" clId="{2A0A3188-2740-48D5-85F0-DD3E2B3CBB4C}" dt="2026-10-26T09:32:45.774" v="3"/>
          <ac:spMkLst>
            <pc:docMk/>
            <pc:sldMk cId="3560560863" sldId="257"/>
            <ac:spMk id="13" creationId="{7375A0B1-73A8-EB4F-4FF2-645D0C1525EE}"/>
          </ac:spMkLst>
        </pc:spChg>
        <pc:spChg chg="mod">
          <ac:chgData name="Loriane HENRY" userId="d72e89c1-eaed-4e82-b2fa-cf3044ae8274" providerId="ADAL" clId="{2A0A3188-2740-48D5-85F0-DD3E2B3CBB4C}" dt="2026-10-26T09:32:45.774" v="3"/>
          <ac:spMkLst>
            <pc:docMk/>
            <pc:sldMk cId="3560560863" sldId="257"/>
            <ac:spMk id="18" creationId="{BD65E3C1-EF8C-E3B7-C60B-C0067BF06CDE}"/>
          </ac:spMkLst>
        </pc:spChg>
        <pc:spChg chg="mod">
          <ac:chgData name="Loriane HENRY" userId="d72e89c1-eaed-4e82-b2fa-cf3044ae8274" providerId="ADAL" clId="{2A0A3188-2740-48D5-85F0-DD3E2B3CBB4C}" dt="2026-10-26T09:32:45.774" v="3"/>
          <ac:spMkLst>
            <pc:docMk/>
            <pc:sldMk cId="3560560863" sldId="257"/>
            <ac:spMk id="20" creationId="{51F52E2D-19A0-1ACF-1C20-BD458747692F}"/>
          </ac:spMkLst>
        </pc:spChg>
        <pc:spChg chg="del">
          <ac:chgData name="Loriane HENRY" userId="d72e89c1-eaed-4e82-b2fa-cf3044ae8274" providerId="ADAL" clId="{2A0A3188-2740-48D5-85F0-DD3E2B3CBB4C}" dt="2026-10-26T09:32:44.664" v="2" actId="478"/>
          <ac:spMkLst>
            <pc:docMk/>
            <pc:sldMk cId="3560560863" sldId="257"/>
            <ac:spMk id="28" creationId="{C24D5036-A275-66B6-0605-0F11DC1CBFBF}"/>
          </ac:spMkLst>
        </pc:spChg>
        <pc:grpChg chg="add mod">
          <ac:chgData name="Loriane HENRY" userId="d72e89c1-eaed-4e82-b2fa-cf3044ae8274" providerId="ADAL" clId="{2A0A3188-2740-48D5-85F0-DD3E2B3CBB4C}" dt="2026-10-26T09:32:45.774" v="3"/>
          <ac:grpSpMkLst>
            <pc:docMk/>
            <pc:sldMk cId="3560560863" sldId="257"/>
            <ac:grpSpMk id="3" creationId="{85FA33DF-A189-F5F9-5FA6-DAA49D1AA369}"/>
          </ac:grpSpMkLst>
        </pc:grpChg>
        <pc:picChg chg="del">
          <ac:chgData name="Loriane HENRY" userId="d72e89c1-eaed-4e82-b2fa-cf3044ae8274" providerId="ADAL" clId="{2A0A3188-2740-48D5-85F0-DD3E2B3CBB4C}" dt="2026-10-26T09:32:44.664" v="2" actId="478"/>
          <ac:picMkLst>
            <pc:docMk/>
            <pc:sldMk cId="3560560863" sldId="257"/>
            <ac:picMk id="8" creationId="{C6732EDD-7DA6-D553-2EA3-DD334BE882E0}"/>
          </ac:picMkLst>
        </pc:picChg>
        <pc:picChg chg="mod">
          <ac:chgData name="Loriane HENRY" userId="d72e89c1-eaed-4e82-b2fa-cf3044ae8274" providerId="ADAL" clId="{2A0A3188-2740-48D5-85F0-DD3E2B3CBB4C}" dt="2026-10-26T09:32:45.774" v="3"/>
          <ac:picMkLst>
            <pc:docMk/>
            <pc:sldMk cId="3560560863" sldId="257"/>
            <ac:picMk id="22" creationId="{54C7708F-7870-5290-5392-6832184DF065}"/>
          </ac:picMkLst>
        </pc:picChg>
      </pc:sldChg>
      <pc:sldChg chg="addSp delSp modSp mod">
        <pc:chgData name="Loriane HENRY" userId="d72e89c1-eaed-4e82-b2fa-cf3044ae8274" providerId="ADAL" clId="{2A0A3188-2740-48D5-85F0-DD3E2B3CBB4C}" dt="2026-10-26T09:33:14.055" v="10"/>
        <pc:sldMkLst>
          <pc:docMk/>
          <pc:sldMk cId="897456806" sldId="337"/>
        </pc:sldMkLst>
        <pc:spChg chg="mod">
          <ac:chgData name="Loriane HENRY" userId="d72e89c1-eaed-4e82-b2fa-cf3044ae8274" providerId="ADAL" clId="{2A0A3188-2740-48D5-85F0-DD3E2B3CBB4C}" dt="2026-10-26T09:33:14.055" v="10"/>
          <ac:spMkLst>
            <pc:docMk/>
            <pc:sldMk cId="897456806" sldId="337"/>
            <ac:spMk id="3" creationId="{82043DF0-551C-CB0B-5370-851602A4B3BA}"/>
          </ac:spMkLst>
        </pc:spChg>
        <pc:spChg chg="del">
          <ac:chgData name="Loriane HENRY" userId="d72e89c1-eaed-4e82-b2fa-cf3044ae8274" providerId="ADAL" clId="{2A0A3188-2740-48D5-85F0-DD3E2B3CBB4C}" dt="2026-10-26T09:33:10.525" v="8" actId="478"/>
          <ac:spMkLst>
            <pc:docMk/>
            <pc:sldMk cId="897456806" sldId="337"/>
            <ac:spMk id="5" creationId="{A1AC0B9F-D508-9C54-3A60-BE42BB4215AF}"/>
          </ac:spMkLst>
        </pc:spChg>
        <pc:spChg chg="del">
          <ac:chgData name="Loriane HENRY" userId="d72e89c1-eaed-4e82-b2fa-cf3044ae8274" providerId="ADAL" clId="{2A0A3188-2740-48D5-85F0-DD3E2B3CBB4C}" dt="2026-10-26T09:33:10.525" v="8" actId="478"/>
          <ac:spMkLst>
            <pc:docMk/>
            <pc:sldMk cId="897456806" sldId="337"/>
            <ac:spMk id="6" creationId="{6316A046-AE1C-3C47-E95A-F8F7E6D880AC}"/>
          </ac:spMkLst>
        </pc:spChg>
        <pc:spChg chg="del">
          <ac:chgData name="Loriane HENRY" userId="d72e89c1-eaed-4e82-b2fa-cf3044ae8274" providerId="ADAL" clId="{2A0A3188-2740-48D5-85F0-DD3E2B3CBB4C}" dt="2026-10-26T09:33:10.525" v="8" actId="478"/>
          <ac:spMkLst>
            <pc:docMk/>
            <pc:sldMk cId="897456806" sldId="337"/>
            <ac:spMk id="7" creationId="{3B764724-DDF0-0B71-0F7E-636E299D6F72}"/>
          </ac:spMkLst>
        </pc:spChg>
        <pc:spChg chg="del">
          <ac:chgData name="Loriane HENRY" userId="d72e89c1-eaed-4e82-b2fa-cf3044ae8274" providerId="ADAL" clId="{2A0A3188-2740-48D5-85F0-DD3E2B3CBB4C}" dt="2026-10-26T09:33:10.525" v="8" actId="478"/>
          <ac:spMkLst>
            <pc:docMk/>
            <pc:sldMk cId="897456806" sldId="337"/>
            <ac:spMk id="8" creationId="{3F293825-4852-4B5B-EB96-5AB2CA6503C8}"/>
          </ac:spMkLst>
        </pc:spChg>
        <pc:spChg chg="mod">
          <ac:chgData name="Loriane HENRY" userId="d72e89c1-eaed-4e82-b2fa-cf3044ae8274" providerId="ADAL" clId="{2A0A3188-2740-48D5-85F0-DD3E2B3CBB4C}" dt="2026-10-26T09:33:14.055" v="10"/>
          <ac:spMkLst>
            <pc:docMk/>
            <pc:sldMk cId="897456806" sldId="337"/>
            <ac:spMk id="9" creationId="{8C55AFE6-DFD5-3970-6E31-CD3109D90CB7}"/>
          </ac:spMkLst>
        </pc:spChg>
        <pc:spChg chg="mod">
          <ac:chgData name="Loriane HENRY" userId="d72e89c1-eaed-4e82-b2fa-cf3044ae8274" providerId="ADAL" clId="{2A0A3188-2740-48D5-85F0-DD3E2B3CBB4C}" dt="2026-10-26T09:33:14.055" v="10"/>
          <ac:spMkLst>
            <pc:docMk/>
            <pc:sldMk cId="897456806" sldId="337"/>
            <ac:spMk id="10" creationId="{A3307CCF-6536-1A9D-445A-49E699D18A48}"/>
          </ac:spMkLst>
        </pc:spChg>
        <pc:spChg chg="mod">
          <ac:chgData name="Loriane HENRY" userId="d72e89c1-eaed-4e82-b2fa-cf3044ae8274" providerId="ADAL" clId="{2A0A3188-2740-48D5-85F0-DD3E2B3CBB4C}" dt="2026-10-26T09:33:14.055" v="10"/>
          <ac:spMkLst>
            <pc:docMk/>
            <pc:sldMk cId="897456806" sldId="337"/>
            <ac:spMk id="12" creationId="{F3D8143F-103D-4457-8083-9E54DB468B0A}"/>
          </ac:spMkLst>
        </pc:spChg>
        <pc:spChg chg="del">
          <ac:chgData name="Loriane HENRY" userId="d72e89c1-eaed-4e82-b2fa-cf3044ae8274" providerId="ADAL" clId="{2A0A3188-2740-48D5-85F0-DD3E2B3CBB4C}" dt="2026-10-26T09:33:13.453" v="9" actId="478"/>
          <ac:spMkLst>
            <pc:docMk/>
            <pc:sldMk cId="897456806" sldId="337"/>
            <ac:spMk id="28" creationId="{C24D5036-A275-66B6-0605-0F11DC1CBFBF}"/>
          </ac:spMkLst>
        </pc:spChg>
        <pc:grpChg chg="add mod">
          <ac:chgData name="Loriane HENRY" userId="d72e89c1-eaed-4e82-b2fa-cf3044ae8274" providerId="ADAL" clId="{2A0A3188-2740-48D5-85F0-DD3E2B3CBB4C}" dt="2026-10-26T09:33:14.055" v="10"/>
          <ac:grpSpMkLst>
            <pc:docMk/>
            <pc:sldMk cId="897456806" sldId="337"/>
            <ac:grpSpMk id="2" creationId="{A553CA46-4CF2-3F94-47DD-DE6D5DE6EF57}"/>
          </ac:grpSpMkLst>
        </pc:grpChg>
        <pc:picChg chg="del">
          <ac:chgData name="Loriane HENRY" userId="d72e89c1-eaed-4e82-b2fa-cf3044ae8274" providerId="ADAL" clId="{2A0A3188-2740-48D5-85F0-DD3E2B3CBB4C}" dt="2026-10-26T09:33:10.525" v="8" actId="478"/>
          <ac:picMkLst>
            <pc:docMk/>
            <pc:sldMk cId="897456806" sldId="337"/>
            <ac:picMk id="11" creationId="{0C5F6D5F-C938-BC96-B4C1-43C46D29A9FC}"/>
          </ac:picMkLst>
        </pc:picChg>
        <pc:picChg chg="mod">
          <ac:chgData name="Loriane HENRY" userId="d72e89c1-eaed-4e82-b2fa-cf3044ae8274" providerId="ADAL" clId="{2A0A3188-2740-48D5-85F0-DD3E2B3CBB4C}" dt="2026-10-26T09:33:14.055" v="10"/>
          <ac:picMkLst>
            <pc:docMk/>
            <pc:sldMk cId="897456806" sldId="337"/>
            <ac:picMk id="13" creationId="{A45806B5-3349-6820-3D8D-D5D977363CB2}"/>
          </ac:picMkLst>
        </pc:picChg>
      </pc:sldChg>
      <pc:sldChg chg="addSp delSp modSp">
        <pc:chgData name="Loriane HENRY" userId="d72e89c1-eaed-4e82-b2fa-cf3044ae8274" providerId="ADAL" clId="{2A0A3188-2740-48D5-85F0-DD3E2B3CBB4C}" dt="2026-10-26T09:33:04.772" v="7"/>
        <pc:sldMkLst>
          <pc:docMk/>
          <pc:sldMk cId="133743155" sldId="338"/>
        </pc:sldMkLst>
        <pc:spChg chg="del">
          <ac:chgData name="Loriane HENRY" userId="d72e89c1-eaed-4e82-b2fa-cf3044ae8274" providerId="ADAL" clId="{2A0A3188-2740-48D5-85F0-DD3E2B3CBB4C}" dt="2026-10-26T09:33:04.452" v="6" actId="478"/>
          <ac:spMkLst>
            <pc:docMk/>
            <pc:sldMk cId="133743155" sldId="338"/>
            <ac:spMk id="2" creationId="{AFE20AD8-C98C-5BB5-F567-85E3CF98A057}"/>
          </ac:spMkLst>
        </pc:spChg>
        <pc:spChg chg="mod">
          <ac:chgData name="Loriane HENRY" userId="d72e89c1-eaed-4e82-b2fa-cf3044ae8274" providerId="ADAL" clId="{2A0A3188-2740-48D5-85F0-DD3E2B3CBB4C}" dt="2026-10-26T09:33:04.772" v="7"/>
          <ac:spMkLst>
            <pc:docMk/>
            <pc:sldMk cId="133743155" sldId="338"/>
            <ac:spMk id="4" creationId="{68BC1712-F09C-1271-28E8-79163B0F7290}"/>
          </ac:spMkLst>
        </pc:spChg>
        <pc:spChg chg="del">
          <ac:chgData name="Loriane HENRY" userId="d72e89c1-eaed-4e82-b2fa-cf3044ae8274" providerId="ADAL" clId="{2A0A3188-2740-48D5-85F0-DD3E2B3CBB4C}" dt="2026-10-26T09:33:04.452" v="6" actId="478"/>
          <ac:spMkLst>
            <pc:docMk/>
            <pc:sldMk cId="133743155" sldId="338"/>
            <ac:spMk id="5" creationId="{1EE0B448-17C1-AE53-FA6B-BD1EF6C05B45}"/>
          </ac:spMkLst>
        </pc:spChg>
        <pc:spChg chg="del">
          <ac:chgData name="Loriane HENRY" userId="d72e89c1-eaed-4e82-b2fa-cf3044ae8274" providerId="ADAL" clId="{2A0A3188-2740-48D5-85F0-DD3E2B3CBB4C}" dt="2026-10-26T09:33:04.452" v="6" actId="478"/>
          <ac:spMkLst>
            <pc:docMk/>
            <pc:sldMk cId="133743155" sldId="338"/>
            <ac:spMk id="6" creationId="{CE2E084F-B3B0-8134-9AB9-59650E009351}"/>
          </ac:spMkLst>
        </pc:spChg>
        <pc:spChg chg="del">
          <ac:chgData name="Loriane HENRY" userId="d72e89c1-eaed-4e82-b2fa-cf3044ae8274" providerId="ADAL" clId="{2A0A3188-2740-48D5-85F0-DD3E2B3CBB4C}" dt="2026-10-26T09:33:04.452" v="6" actId="478"/>
          <ac:spMkLst>
            <pc:docMk/>
            <pc:sldMk cId="133743155" sldId="338"/>
            <ac:spMk id="7" creationId="{FF3BDFC8-5E06-D2FA-3C8A-C5C37DBA6374}"/>
          </ac:spMkLst>
        </pc:spChg>
        <pc:spChg chg="mod">
          <ac:chgData name="Loriane HENRY" userId="d72e89c1-eaed-4e82-b2fa-cf3044ae8274" providerId="ADAL" clId="{2A0A3188-2740-48D5-85F0-DD3E2B3CBB4C}" dt="2026-10-26T09:33:04.772" v="7"/>
          <ac:spMkLst>
            <pc:docMk/>
            <pc:sldMk cId="133743155" sldId="338"/>
            <ac:spMk id="9" creationId="{E8303F01-EBD3-87EA-3794-FF37DC5A536C}"/>
          </ac:spMkLst>
        </pc:spChg>
        <pc:spChg chg="mod">
          <ac:chgData name="Loriane HENRY" userId="d72e89c1-eaed-4e82-b2fa-cf3044ae8274" providerId="ADAL" clId="{2A0A3188-2740-48D5-85F0-DD3E2B3CBB4C}" dt="2026-10-26T09:33:04.772" v="7"/>
          <ac:spMkLst>
            <pc:docMk/>
            <pc:sldMk cId="133743155" sldId="338"/>
            <ac:spMk id="10" creationId="{C11C36FB-83C4-413A-0E7A-8B6B1565CE46}"/>
          </ac:spMkLst>
        </pc:spChg>
        <pc:spChg chg="mod">
          <ac:chgData name="Loriane HENRY" userId="d72e89c1-eaed-4e82-b2fa-cf3044ae8274" providerId="ADAL" clId="{2A0A3188-2740-48D5-85F0-DD3E2B3CBB4C}" dt="2026-10-26T09:33:04.772" v="7"/>
          <ac:spMkLst>
            <pc:docMk/>
            <pc:sldMk cId="133743155" sldId="338"/>
            <ac:spMk id="11" creationId="{1DB0F90B-F7C1-7C19-840E-83D09DCEA088}"/>
          </ac:spMkLst>
        </pc:spChg>
        <pc:spChg chg="del">
          <ac:chgData name="Loriane HENRY" userId="d72e89c1-eaed-4e82-b2fa-cf3044ae8274" providerId="ADAL" clId="{2A0A3188-2740-48D5-85F0-DD3E2B3CBB4C}" dt="2026-10-26T09:33:04.452" v="6" actId="478"/>
          <ac:spMkLst>
            <pc:docMk/>
            <pc:sldMk cId="133743155" sldId="338"/>
            <ac:spMk id="28" creationId="{C24D5036-A275-66B6-0605-0F11DC1CBFBF}"/>
          </ac:spMkLst>
        </pc:spChg>
        <pc:grpChg chg="add mod">
          <ac:chgData name="Loriane HENRY" userId="d72e89c1-eaed-4e82-b2fa-cf3044ae8274" providerId="ADAL" clId="{2A0A3188-2740-48D5-85F0-DD3E2B3CBB4C}" dt="2026-10-26T09:33:04.772" v="7"/>
          <ac:grpSpMkLst>
            <pc:docMk/>
            <pc:sldMk cId="133743155" sldId="338"/>
            <ac:grpSpMk id="3" creationId="{50B98042-A35B-9E3F-C2F9-38BBD7E694C1}"/>
          </ac:grpSpMkLst>
        </pc:grpChg>
        <pc:picChg chg="del">
          <ac:chgData name="Loriane HENRY" userId="d72e89c1-eaed-4e82-b2fa-cf3044ae8274" providerId="ADAL" clId="{2A0A3188-2740-48D5-85F0-DD3E2B3CBB4C}" dt="2026-10-26T09:33:04.452" v="6" actId="478"/>
          <ac:picMkLst>
            <pc:docMk/>
            <pc:sldMk cId="133743155" sldId="338"/>
            <ac:picMk id="8" creationId="{C6732EDD-7DA6-D553-2EA3-DD334BE882E0}"/>
          </ac:picMkLst>
        </pc:picChg>
        <pc:picChg chg="mod">
          <ac:chgData name="Loriane HENRY" userId="d72e89c1-eaed-4e82-b2fa-cf3044ae8274" providerId="ADAL" clId="{2A0A3188-2740-48D5-85F0-DD3E2B3CBB4C}" dt="2026-10-26T09:33:04.772" v="7"/>
          <ac:picMkLst>
            <pc:docMk/>
            <pc:sldMk cId="133743155" sldId="338"/>
            <ac:picMk id="12" creationId="{311C013B-D7AC-B540-2672-1900FA8E64E4}"/>
          </ac:picMkLst>
        </pc:picChg>
      </pc:sldChg>
      <pc:sldChg chg="addSp delSp modSp mod">
        <pc:chgData name="Loriane HENRY" userId="d72e89c1-eaed-4e82-b2fa-cf3044ae8274" providerId="ADAL" clId="{2A0A3188-2740-48D5-85F0-DD3E2B3CBB4C}" dt="2026-10-26T09:33:25.617" v="13"/>
        <pc:sldMkLst>
          <pc:docMk/>
          <pc:sldMk cId="2880123472" sldId="339"/>
        </pc:sldMkLst>
        <pc:spChg chg="mod">
          <ac:chgData name="Loriane HENRY" userId="d72e89c1-eaed-4e82-b2fa-cf3044ae8274" providerId="ADAL" clId="{2A0A3188-2740-48D5-85F0-DD3E2B3CBB4C}" dt="2026-10-26T09:33:25.617" v="13"/>
          <ac:spMkLst>
            <pc:docMk/>
            <pc:sldMk cId="2880123472" sldId="339"/>
            <ac:spMk id="3" creationId="{F27E4757-CA73-1E39-F6FE-3725B1CEAD71}"/>
          </ac:spMkLst>
        </pc:spChg>
        <pc:spChg chg="mod">
          <ac:chgData name="Loriane HENRY" userId="d72e89c1-eaed-4e82-b2fa-cf3044ae8274" providerId="ADAL" clId="{2A0A3188-2740-48D5-85F0-DD3E2B3CBB4C}" dt="2026-10-26T09:33:25.617" v="13"/>
          <ac:spMkLst>
            <pc:docMk/>
            <pc:sldMk cId="2880123472" sldId="339"/>
            <ac:spMk id="4" creationId="{227B022F-A71A-D342-702D-AF2AB43FAAC2}"/>
          </ac:spMkLst>
        </pc:spChg>
        <pc:spChg chg="del">
          <ac:chgData name="Loriane HENRY" userId="d72e89c1-eaed-4e82-b2fa-cf3044ae8274" providerId="ADAL" clId="{2A0A3188-2740-48D5-85F0-DD3E2B3CBB4C}" dt="2026-10-26T09:33:24.621" v="12" actId="478"/>
          <ac:spMkLst>
            <pc:docMk/>
            <pc:sldMk cId="2880123472" sldId="339"/>
            <ac:spMk id="5" creationId="{A1AC0B9F-D508-9C54-3A60-BE42BB4215AF}"/>
          </ac:spMkLst>
        </pc:spChg>
        <pc:spChg chg="del">
          <ac:chgData name="Loriane HENRY" userId="d72e89c1-eaed-4e82-b2fa-cf3044ae8274" providerId="ADAL" clId="{2A0A3188-2740-48D5-85F0-DD3E2B3CBB4C}" dt="2026-10-26T09:33:24.621" v="12" actId="478"/>
          <ac:spMkLst>
            <pc:docMk/>
            <pc:sldMk cId="2880123472" sldId="339"/>
            <ac:spMk id="6" creationId="{6316A046-AE1C-3C47-E95A-F8F7E6D880AC}"/>
          </ac:spMkLst>
        </pc:spChg>
        <pc:spChg chg="del">
          <ac:chgData name="Loriane HENRY" userId="d72e89c1-eaed-4e82-b2fa-cf3044ae8274" providerId="ADAL" clId="{2A0A3188-2740-48D5-85F0-DD3E2B3CBB4C}" dt="2026-10-26T09:33:24.621" v="12" actId="478"/>
          <ac:spMkLst>
            <pc:docMk/>
            <pc:sldMk cId="2880123472" sldId="339"/>
            <ac:spMk id="7" creationId="{3B764724-DDF0-0B71-0F7E-636E299D6F72}"/>
          </ac:spMkLst>
        </pc:spChg>
        <pc:spChg chg="del">
          <ac:chgData name="Loriane HENRY" userId="d72e89c1-eaed-4e82-b2fa-cf3044ae8274" providerId="ADAL" clId="{2A0A3188-2740-48D5-85F0-DD3E2B3CBB4C}" dt="2026-10-26T09:33:24.621" v="12" actId="478"/>
          <ac:spMkLst>
            <pc:docMk/>
            <pc:sldMk cId="2880123472" sldId="339"/>
            <ac:spMk id="8" creationId="{3F293825-4852-4B5B-EB96-5AB2CA6503C8}"/>
          </ac:spMkLst>
        </pc:spChg>
        <pc:spChg chg="mod">
          <ac:chgData name="Loriane HENRY" userId="d72e89c1-eaed-4e82-b2fa-cf3044ae8274" providerId="ADAL" clId="{2A0A3188-2740-48D5-85F0-DD3E2B3CBB4C}" dt="2026-10-26T09:33:25.617" v="13"/>
          <ac:spMkLst>
            <pc:docMk/>
            <pc:sldMk cId="2880123472" sldId="339"/>
            <ac:spMk id="9" creationId="{07528D58-3F9B-4772-F832-780C19029F2F}"/>
          </ac:spMkLst>
        </pc:spChg>
        <pc:spChg chg="mod">
          <ac:chgData name="Loriane HENRY" userId="d72e89c1-eaed-4e82-b2fa-cf3044ae8274" providerId="ADAL" clId="{2A0A3188-2740-48D5-85F0-DD3E2B3CBB4C}" dt="2026-10-26T09:33:25.617" v="13"/>
          <ac:spMkLst>
            <pc:docMk/>
            <pc:sldMk cId="2880123472" sldId="339"/>
            <ac:spMk id="10" creationId="{604640D3-1AB8-CABC-A7C3-7A190B8371F9}"/>
          </ac:spMkLst>
        </pc:spChg>
        <pc:spChg chg="del">
          <ac:chgData name="Loriane HENRY" userId="d72e89c1-eaed-4e82-b2fa-cf3044ae8274" providerId="ADAL" clId="{2A0A3188-2740-48D5-85F0-DD3E2B3CBB4C}" dt="2026-10-26T09:33:19.720" v="11" actId="478"/>
          <ac:spMkLst>
            <pc:docMk/>
            <pc:sldMk cId="2880123472" sldId="339"/>
            <ac:spMk id="28" creationId="{C24D5036-A275-66B6-0605-0F11DC1CBFBF}"/>
          </ac:spMkLst>
        </pc:spChg>
        <pc:grpChg chg="add mod">
          <ac:chgData name="Loriane HENRY" userId="d72e89c1-eaed-4e82-b2fa-cf3044ae8274" providerId="ADAL" clId="{2A0A3188-2740-48D5-85F0-DD3E2B3CBB4C}" dt="2026-10-26T09:33:25.617" v="13"/>
          <ac:grpSpMkLst>
            <pc:docMk/>
            <pc:sldMk cId="2880123472" sldId="339"/>
            <ac:grpSpMk id="2" creationId="{CD7F462F-F21E-5327-2AFB-398581FA1622}"/>
          </ac:grpSpMkLst>
        </pc:grpChg>
        <pc:picChg chg="del">
          <ac:chgData name="Loriane HENRY" userId="d72e89c1-eaed-4e82-b2fa-cf3044ae8274" providerId="ADAL" clId="{2A0A3188-2740-48D5-85F0-DD3E2B3CBB4C}" dt="2026-10-26T09:33:24.621" v="12" actId="478"/>
          <ac:picMkLst>
            <pc:docMk/>
            <pc:sldMk cId="2880123472" sldId="339"/>
            <ac:picMk id="11" creationId="{0C5F6D5F-C938-BC96-B4C1-43C46D29A9FC}"/>
          </ac:picMkLst>
        </pc:picChg>
        <pc:picChg chg="mod">
          <ac:chgData name="Loriane HENRY" userId="d72e89c1-eaed-4e82-b2fa-cf3044ae8274" providerId="ADAL" clId="{2A0A3188-2740-48D5-85F0-DD3E2B3CBB4C}" dt="2026-10-26T09:33:25.617" v="13"/>
          <ac:picMkLst>
            <pc:docMk/>
            <pc:sldMk cId="2880123472" sldId="339"/>
            <ac:picMk id="13" creationId="{7329E42A-6377-54AC-4225-61957649893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CEB7A5-7EF1-4CD2-926D-1949FD19DBE5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F0D593-45D3-4424-969C-6F976022582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7108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F0D593-45D3-4424-969C-6F9760225829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798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36475A-58E5-4D85-645D-8EB2B3CBAC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3D3CCE-CCCF-FA8F-025A-A3FDF7B06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AA295C-F491-1F43-142C-306BD1DB8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FAADB-A3BF-4936-9E44-639CA3C0E25E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F2A45A-0670-FBCB-954E-E170FFD76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DCD5E78-D4DA-F7EA-B76C-A8CC275EF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CC412-E1FD-4C86-812D-0A505A78C9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6143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5C7957-17B5-F9BC-3CAE-F1233C51B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872B82-74B5-A86A-C4FE-85775464BC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16E9A36-0102-ABC2-D291-BAD1654E5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FAADB-A3BF-4936-9E44-639CA3C0E25E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05D83D1-B012-C438-7DE1-9CA2D19D6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F7DA42-AD19-B224-FCC8-A7E331B2C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CC412-E1FD-4C86-812D-0A505A78C9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3624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520AC8-CCC2-5373-5B17-2AD54D1D0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7556078-CBA4-4064-09DD-5C5A55459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140AD64-5B69-606B-9F84-A7D448FA0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FAADB-A3BF-4936-9E44-639CA3C0E25E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81CE9F-3B41-2669-064A-B73385370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5C24AB-3523-509F-5682-3100E9598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CC412-E1FD-4C86-812D-0A505A78C9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0183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017533-6B74-21D7-53B0-8B7214036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E7CE03-A423-B641-A5C6-5456A42585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87BF98D-BACF-D824-F102-5769EE1ECE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1DAA65A-A7EE-09E1-33D3-3665E23D6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FAADB-A3BF-4936-9E44-639CA3C0E25E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F467C0F-FF5B-23D2-5928-6B99DA462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F7CB241-AD3A-04D7-2519-47334DC4A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CC412-E1FD-4C86-812D-0A505A78C9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6063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FFA8AB-DA24-47D0-1754-E97C5A564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FAA4F4F-7C5E-8A76-E99A-FCBC21D119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AE5D634-02D1-CA00-292B-B4294CA1D1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661A36-351D-C656-F602-FA29CAB162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136F404-F330-5421-D5ED-92570138C5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5632AAB-958F-DF76-FD97-A384E6EAA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FAADB-A3BF-4936-9E44-639CA3C0E25E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483C1BB-B050-364E-A637-EA5C72AFE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4703DB3-1904-9887-9B40-76E091794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CC412-E1FD-4C86-812D-0A505A78C9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771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576B1F-57FF-954A-B130-2E68783D2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6145EAE-D70B-8643-9A78-1C2CFBD69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FAADB-A3BF-4936-9E44-639CA3C0E25E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B7299E6-2FF1-58A5-D83C-9F7596637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308AD11-1225-C301-AFD0-5E813C2DB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CC412-E1FD-4C86-812D-0A505A78C9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5340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718F17D-52A9-963B-D94E-3DD287C86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FAADB-A3BF-4936-9E44-639CA3C0E25E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7908188-96D4-47C7-D9A1-36684340F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C9300DE-D04C-73EC-EFC8-E5060066D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CC412-E1FD-4C86-812D-0A505A78C9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0155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27407B-2505-A522-9178-5514D96D9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BDE9982-682C-7600-6AEB-D5CD4512C6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C42DC04-6152-E867-E5EB-DDE75F42E2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6FC9C44-8A31-6BC3-5906-1093965D1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FAADB-A3BF-4936-9E44-639CA3C0E25E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F902348-2B2C-D1ED-9213-BAE2FAA4B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7250ED2-B0E8-47C3-812D-C8749B879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CC412-E1FD-4C86-812D-0A505A78C9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9297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8D213C-0FAD-8B12-A71A-026835F19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433228E-19D7-00FE-526B-E5EE1CB0EF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1488F6-EB3E-BEB2-A5D0-A23E3954BE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E58B60F-5C65-F275-9A28-FDA447A67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FAADB-A3BF-4936-9E44-639CA3C0E25E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487DDE6-FEEC-B95C-B9D9-24EBCF618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60A380D-9693-F5D8-C304-F86AEF2D6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CC412-E1FD-4C86-812D-0A505A78C9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4480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40BF91-5612-EF71-0350-A47558806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639B17-7F57-984C-3C4C-2B5F0BE9D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C7D7B7-92DA-C021-47DF-75A801230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FAADB-A3BF-4936-9E44-639CA3C0E25E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77B6DA3-A810-AF6B-2D55-D849DC030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792E9F-B05D-AA01-3012-6115D28E5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CC412-E1FD-4C86-812D-0A505A78C9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5136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D825ECC-2D1D-F859-06B7-F06996D367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7155F07-04BC-04C3-1195-8B983106D8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6B4A6EB-37E9-97B2-DDDA-DC7B58760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FAADB-A3BF-4936-9E44-639CA3C0E25E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F78EE9-576C-83AE-1F52-D2D53620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1552C22-0B70-6A69-11C0-7C8A44BF2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CC412-E1FD-4C86-812D-0A505A78C9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749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3188337-461D-7FE0-D147-075639728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A9DDC79-87D5-7878-F33D-693218BAEA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635E79-7C7D-9CAD-4FD6-78691C5F22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FAADB-A3BF-4936-9E44-639CA3C0E25E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C4824D-E183-410B-21E0-ED01F66139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9E64EE0-13D5-6538-94E6-9AC49EDB29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3CC412-E1FD-4C86-812D-0A505A78C9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5385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B62A3E35-AAB8-E8BA-85CA-D1C2247ED469}"/>
              </a:ext>
            </a:extLst>
          </p:cNvPr>
          <p:cNvSpPr/>
          <p:nvPr/>
        </p:nvSpPr>
        <p:spPr>
          <a:xfrm>
            <a:off x="0" y="-28047"/>
            <a:ext cx="12192000" cy="98364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37" name="Groupe 236">
            <a:extLst>
              <a:ext uri="{FF2B5EF4-FFF2-40B4-BE49-F238E27FC236}">
                <a16:creationId xmlns:a16="http://schemas.microsoft.com/office/drawing/2014/main" id="{28C5A072-E055-2DC2-8D3D-5048D6FDB37D}"/>
              </a:ext>
            </a:extLst>
          </p:cNvPr>
          <p:cNvGrpSpPr/>
          <p:nvPr/>
        </p:nvGrpSpPr>
        <p:grpSpPr>
          <a:xfrm>
            <a:off x="5344058" y="1158387"/>
            <a:ext cx="3979574" cy="356394"/>
            <a:chOff x="5982100" y="1186685"/>
            <a:chExt cx="2474425" cy="374198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2539310E-505B-581A-6F07-703D18C078F6}"/>
                </a:ext>
              </a:extLst>
            </p:cNvPr>
            <p:cNvSpPr/>
            <p:nvPr/>
          </p:nvSpPr>
          <p:spPr>
            <a:xfrm>
              <a:off x="6635148" y="1200370"/>
              <a:ext cx="1186474" cy="360513"/>
            </a:xfrm>
            <a:prstGeom prst="roundRect">
              <a:avLst/>
            </a:prstGeom>
            <a:solidFill>
              <a:srgbClr val="FAA70D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ITC Avant Garde Std Bk" panose="020B0502020202020204" pitchFamily="34" charset="0"/>
              </a:endParaRP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60BB5D38-8DAA-30AF-A611-7AEC5DA9A848}"/>
                </a:ext>
              </a:extLst>
            </p:cNvPr>
            <p:cNvSpPr txBox="1"/>
            <p:nvPr/>
          </p:nvSpPr>
          <p:spPr>
            <a:xfrm>
              <a:off x="5982100" y="1186685"/>
              <a:ext cx="2474425" cy="3554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ITC Avant Garde Std Bk" panose="020B0502020202020204" pitchFamily="34" charset="0"/>
                </a:rPr>
                <a:t>A partir de 60 m²</a:t>
              </a:r>
              <a:endParaRPr lang="fr-FR" sz="1600" dirty="0">
                <a:solidFill>
                  <a:srgbClr val="FF0000"/>
                </a:solidFill>
                <a:latin typeface="ITC Avant Garde Std Bk" panose="020B0502020202020204" pitchFamily="34" charset="0"/>
              </a:endParaRPr>
            </a:p>
          </p:txBody>
        </p:sp>
      </p:grpSp>
      <p:grpSp>
        <p:nvGrpSpPr>
          <p:cNvPr id="236" name="Groupe 235">
            <a:extLst>
              <a:ext uri="{FF2B5EF4-FFF2-40B4-BE49-F238E27FC236}">
                <a16:creationId xmlns:a16="http://schemas.microsoft.com/office/drawing/2014/main" id="{FFE47BE0-E417-1E95-ADA1-250B9F5FFD8B}"/>
              </a:ext>
            </a:extLst>
          </p:cNvPr>
          <p:cNvGrpSpPr/>
          <p:nvPr/>
        </p:nvGrpSpPr>
        <p:grpSpPr>
          <a:xfrm>
            <a:off x="3334875" y="1172361"/>
            <a:ext cx="2172946" cy="595433"/>
            <a:chOff x="3064302" y="1200370"/>
            <a:chExt cx="2492552" cy="613322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FB5925B6-D16C-8C79-F0F2-734562A9A2AC}"/>
                </a:ext>
              </a:extLst>
            </p:cNvPr>
            <p:cNvSpPr/>
            <p:nvPr/>
          </p:nvSpPr>
          <p:spPr>
            <a:xfrm>
              <a:off x="3064302" y="1200370"/>
              <a:ext cx="2492552" cy="360513"/>
            </a:xfrm>
            <a:prstGeom prst="roundRect">
              <a:avLst/>
            </a:prstGeom>
            <a:solidFill>
              <a:srgbClr val="FAA70D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ITC Avant Garde Std Bk" panose="020B0502020202020204" pitchFamily="34" charset="0"/>
              </a:endParaRPr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40BE7E79-523B-01AE-A565-72A5761811A8}"/>
                </a:ext>
              </a:extLst>
            </p:cNvPr>
            <p:cNvSpPr txBox="1"/>
            <p:nvPr/>
          </p:nvSpPr>
          <p:spPr>
            <a:xfrm>
              <a:off x="3064302" y="1211349"/>
              <a:ext cx="2492552" cy="6023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ITC Avant Garde Std Bk" panose="020B0502020202020204" pitchFamily="34" charset="0"/>
                </a:rPr>
                <a:t>ALLAIN (54 170)</a:t>
              </a:r>
            </a:p>
            <a:p>
              <a:pPr algn="ctr"/>
              <a:endParaRPr lang="fr-FR" sz="1600" b="1" dirty="0">
                <a:solidFill>
                  <a:schemeClr val="bg1"/>
                </a:solidFill>
                <a:latin typeface="ITC Avant Garde Std Bk" panose="020B0502020202020204" pitchFamily="34" charset="0"/>
              </a:endParaRPr>
            </a:p>
          </p:txBody>
        </p:sp>
      </p:grpSp>
      <p:grpSp>
        <p:nvGrpSpPr>
          <p:cNvPr id="235" name="Groupe 234">
            <a:extLst>
              <a:ext uri="{FF2B5EF4-FFF2-40B4-BE49-F238E27FC236}">
                <a16:creationId xmlns:a16="http://schemas.microsoft.com/office/drawing/2014/main" id="{45D9E3CA-03A9-BD72-B199-6F8FB3F1B572}"/>
              </a:ext>
            </a:extLst>
          </p:cNvPr>
          <p:cNvGrpSpPr/>
          <p:nvPr/>
        </p:nvGrpSpPr>
        <p:grpSpPr>
          <a:xfrm>
            <a:off x="237355" y="1173161"/>
            <a:ext cx="2416238" cy="360513"/>
            <a:chOff x="447059" y="1200370"/>
            <a:chExt cx="1893739" cy="360513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949D9FB2-C844-8495-3B8B-AD6E00DB5796}"/>
                </a:ext>
              </a:extLst>
            </p:cNvPr>
            <p:cNvSpPr/>
            <p:nvPr/>
          </p:nvSpPr>
          <p:spPr>
            <a:xfrm>
              <a:off x="575410" y="1200370"/>
              <a:ext cx="1637038" cy="360513"/>
            </a:xfrm>
            <a:prstGeom prst="roundRect">
              <a:avLst/>
            </a:prstGeom>
            <a:solidFill>
              <a:srgbClr val="FAA70D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ITC Avant Garde Std Bk" panose="020B0502020202020204" pitchFamily="34" charset="0"/>
              </a:endParaRPr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AA0E9916-BF25-3868-C4A3-7E702F36CE11}"/>
                </a:ext>
              </a:extLst>
            </p:cNvPr>
            <p:cNvSpPr txBox="1"/>
            <p:nvPr/>
          </p:nvSpPr>
          <p:spPr>
            <a:xfrm>
              <a:off x="447059" y="1221459"/>
              <a:ext cx="1893739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600">
                  <a:solidFill>
                    <a:schemeClr val="bg1"/>
                  </a:solidFill>
                  <a:latin typeface="ITC Avant Garde Std Bk" panose="020B0502020202020204" pitchFamily="34" charset="0"/>
                </a:rPr>
                <a:t>À </a:t>
              </a:r>
              <a:r>
                <a:rPr lang="fr-FR" sz="1600" b="1">
                  <a:solidFill>
                    <a:schemeClr val="bg1"/>
                  </a:solidFill>
                  <a:latin typeface="ITC Avant Garde Std Bk" panose="020B0502020202020204" pitchFamily="34" charset="0"/>
                </a:rPr>
                <a:t>LOUER</a:t>
              </a:r>
            </a:p>
          </p:txBody>
        </p:sp>
      </p:grpSp>
      <p:sp>
        <p:nvSpPr>
          <p:cNvPr id="50" name="ZoneTexte 49">
            <a:extLst>
              <a:ext uri="{FF2B5EF4-FFF2-40B4-BE49-F238E27FC236}">
                <a16:creationId xmlns:a16="http://schemas.microsoft.com/office/drawing/2014/main" id="{B8C659B2-EEBD-5F85-6F64-A4136874607A}"/>
              </a:ext>
            </a:extLst>
          </p:cNvPr>
          <p:cNvSpPr txBox="1"/>
          <p:nvPr/>
        </p:nvSpPr>
        <p:spPr>
          <a:xfrm>
            <a:off x="340427" y="165316"/>
            <a:ext cx="85968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chemeClr val="bg1"/>
                </a:solidFill>
                <a:latin typeface="ITC Avant Garde Std Bk" panose="020B0502020202020204" pitchFamily="34" charset="0"/>
              </a:rPr>
              <a:t>LOCAL ARTISANAL</a:t>
            </a:r>
            <a:endParaRPr lang="fr-FR" sz="3600" dirty="0">
              <a:solidFill>
                <a:schemeClr val="bg1"/>
              </a:solidFill>
              <a:latin typeface="ITC Avant Garde Std Bk" panose="020B0502020202020204" pitchFamily="34" charset="0"/>
            </a:endParaRPr>
          </a:p>
        </p:txBody>
      </p:sp>
      <p:grpSp>
        <p:nvGrpSpPr>
          <p:cNvPr id="203" name="Groupe 202">
            <a:extLst>
              <a:ext uri="{FF2B5EF4-FFF2-40B4-BE49-F238E27FC236}">
                <a16:creationId xmlns:a16="http://schemas.microsoft.com/office/drawing/2014/main" id="{4A1418BA-3F20-E5BE-93B5-845912471577}"/>
              </a:ext>
            </a:extLst>
          </p:cNvPr>
          <p:cNvGrpSpPr/>
          <p:nvPr/>
        </p:nvGrpSpPr>
        <p:grpSpPr>
          <a:xfrm>
            <a:off x="575410" y="1719573"/>
            <a:ext cx="4990026" cy="338554"/>
            <a:chOff x="575413" y="1886302"/>
            <a:chExt cx="4990026" cy="338554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D67BEC6E-8449-F568-4D7B-DBD8706676ED}"/>
                </a:ext>
              </a:extLst>
            </p:cNvPr>
            <p:cNvSpPr/>
            <p:nvPr/>
          </p:nvSpPr>
          <p:spPr>
            <a:xfrm>
              <a:off x="691801" y="1903040"/>
              <a:ext cx="4873633" cy="268720"/>
            </a:xfrm>
            <a:prstGeom prst="rect">
              <a:avLst/>
            </a:prstGeom>
            <a:solidFill>
              <a:srgbClr val="000000">
                <a:alpha val="10196"/>
              </a:srgb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solidFill>
                  <a:schemeClr val="tx1"/>
                </a:solidFill>
                <a:latin typeface="ITC Avant Garde Std Bk" panose="020B0502020202020204" pitchFamily="34" charset="0"/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CB1C3A1E-29A3-7223-C6E5-8AA1CAB49659}"/>
                </a:ext>
              </a:extLst>
            </p:cNvPr>
            <p:cNvSpPr/>
            <p:nvPr/>
          </p:nvSpPr>
          <p:spPr>
            <a:xfrm>
              <a:off x="575413" y="1903000"/>
              <a:ext cx="158831" cy="268720"/>
            </a:xfrm>
            <a:prstGeom prst="rect">
              <a:avLst/>
            </a:prstGeom>
            <a:solidFill>
              <a:srgbClr val="FAA7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solidFill>
                  <a:schemeClr val="tx1"/>
                </a:solidFill>
                <a:latin typeface="ITC Avant Garde Std Bk" panose="020B0502020202020204" pitchFamily="34" charset="0"/>
              </a:endParaRPr>
            </a:p>
          </p:txBody>
        </p:sp>
        <p:sp>
          <p:nvSpPr>
            <p:cNvPr id="116" name="ZoneTexte 115">
              <a:extLst>
                <a:ext uri="{FF2B5EF4-FFF2-40B4-BE49-F238E27FC236}">
                  <a16:creationId xmlns:a16="http://schemas.microsoft.com/office/drawing/2014/main" id="{DD256DB8-CE2A-CD04-EA77-ADDB0D8E4B05}"/>
                </a:ext>
              </a:extLst>
            </p:cNvPr>
            <p:cNvSpPr txBox="1"/>
            <p:nvPr/>
          </p:nvSpPr>
          <p:spPr>
            <a:xfrm>
              <a:off x="791623" y="1886302"/>
              <a:ext cx="477381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600" b="1">
                  <a:latin typeface="ITC Avant Garde Std Bk" panose="020B0502020202020204" pitchFamily="34" charset="0"/>
                  <a:cs typeface="Poppins" panose="00000500000000000000" pitchFamily="2" charset="0"/>
                </a:rPr>
                <a:t>LOYER ET CHARGES </a:t>
              </a:r>
            </a:p>
          </p:txBody>
        </p:sp>
      </p:grpSp>
      <p:grpSp>
        <p:nvGrpSpPr>
          <p:cNvPr id="204" name="Groupe 203">
            <a:extLst>
              <a:ext uri="{FF2B5EF4-FFF2-40B4-BE49-F238E27FC236}">
                <a16:creationId xmlns:a16="http://schemas.microsoft.com/office/drawing/2014/main" id="{8CE613F6-5E44-421C-5543-5619669D4A05}"/>
              </a:ext>
            </a:extLst>
          </p:cNvPr>
          <p:cNvGrpSpPr/>
          <p:nvPr/>
        </p:nvGrpSpPr>
        <p:grpSpPr>
          <a:xfrm>
            <a:off x="549129" y="3750803"/>
            <a:ext cx="4990021" cy="447299"/>
            <a:chOff x="575413" y="3711788"/>
            <a:chExt cx="4990021" cy="338554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BBDF1559-C4B9-359C-93DA-B506423582EC}"/>
                </a:ext>
              </a:extLst>
            </p:cNvPr>
            <p:cNvSpPr/>
            <p:nvPr/>
          </p:nvSpPr>
          <p:spPr>
            <a:xfrm>
              <a:off x="691801" y="3725397"/>
              <a:ext cx="4873633" cy="268720"/>
            </a:xfrm>
            <a:prstGeom prst="rect">
              <a:avLst/>
            </a:prstGeom>
            <a:solidFill>
              <a:srgbClr val="000000">
                <a:alpha val="10196"/>
              </a:srgb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ITC Avant Garde Std Bk" panose="020B0502020202020204" pitchFamily="34" charset="0"/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9B139C4D-01F9-EBED-B18A-7510F21345FE}"/>
                </a:ext>
              </a:extLst>
            </p:cNvPr>
            <p:cNvSpPr/>
            <p:nvPr/>
          </p:nvSpPr>
          <p:spPr>
            <a:xfrm>
              <a:off x="575413" y="3725357"/>
              <a:ext cx="158831" cy="268720"/>
            </a:xfrm>
            <a:prstGeom prst="rect">
              <a:avLst/>
            </a:prstGeom>
            <a:solidFill>
              <a:srgbClr val="FAA7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ITC Avant Garde Std Bk" panose="020B0502020202020204" pitchFamily="34" charset="0"/>
              </a:endParaRPr>
            </a:p>
          </p:txBody>
        </p:sp>
        <p:sp>
          <p:nvSpPr>
            <p:cNvPr id="117" name="ZoneTexte 116">
              <a:extLst>
                <a:ext uri="{FF2B5EF4-FFF2-40B4-BE49-F238E27FC236}">
                  <a16:creationId xmlns:a16="http://schemas.microsoft.com/office/drawing/2014/main" id="{E6FDD110-4B64-AD17-0BFA-2455E6E5F00B}"/>
                </a:ext>
              </a:extLst>
            </p:cNvPr>
            <p:cNvSpPr txBox="1"/>
            <p:nvPr/>
          </p:nvSpPr>
          <p:spPr>
            <a:xfrm>
              <a:off x="791619" y="3711788"/>
              <a:ext cx="4773815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600" b="1" dirty="0">
                  <a:latin typeface="ITC Avant Garde Std Bk" panose="020B0502020202020204" pitchFamily="34" charset="0"/>
                  <a:cs typeface="Poppins" panose="00000500000000000000" pitchFamily="2" charset="0"/>
                </a:rPr>
                <a:t>DISPONIBILITÉ</a:t>
              </a:r>
            </a:p>
          </p:txBody>
        </p:sp>
      </p:grpSp>
      <p:grpSp>
        <p:nvGrpSpPr>
          <p:cNvPr id="207" name="Groupe 206">
            <a:extLst>
              <a:ext uri="{FF2B5EF4-FFF2-40B4-BE49-F238E27FC236}">
                <a16:creationId xmlns:a16="http://schemas.microsoft.com/office/drawing/2014/main" id="{806E8830-3370-FB97-6515-C9E2B507BA23}"/>
              </a:ext>
            </a:extLst>
          </p:cNvPr>
          <p:cNvGrpSpPr/>
          <p:nvPr/>
        </p:nvGrpSpPr>
        <p:grpSpPr>
          <a:xfrm>
            <a:off x="6462562" y="2773842"/>
            <a:ext cx="5032462" cy="338554"/>
            <a:chOff x="6455085" y="3017656"/>
            <a:chExt cx="5032462" cy="338554"/>
          </a:xfrm>
        </p:grpSpPr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20391937-8E01-7A10-8D5A-A2F5AE793BD1}"/>
                </a:ext>
              </a:extLst>
            </p:cNvPr>
            <p:cNvSpPr/>
            <p:nvPr/>
          </p:nvSpPr>
          <p:spPr>
            <a:xfrm>
              <a:off x="6455085" y="3030746"/>
              <a:ext cx="158831" cy="268720"/>
            </a:xfrm>
            <a:prstGeom prst="rect">
              <a:avLst/>
            </a:prstGeom>
            <a:solidFill>
              <a:srgbClr val="FAA7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ITC Avant Garde Std Bk" panose="020B0502020202020204" pitchFamily="34" charset="0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4A2F0D5C-C193-AB90-9421-F8F09407B2DE}"/>
                </a:ext>
              </a:extLst>
            </p:cNvPr>
            <p:cNvSpPr/>
            <p:nvPr/>
          </p:nvSpPr>
          <p:spPr>
            <a:xfrm>
              <a:off x="6613914" y="3031225"/>
              <a:ext cx="4873633" cy="268720"/>
            </a:xfrm>
            <a:prstGeom prst="rect">
              <a:avLst/>
            </a:prstGeom>
            <a:solidFill>
              <a:srgbClr val="000000">
                <a:alpha val="10196"/>
              </a:srgb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ITC Avant Garde Std Bk" panose="020B0502020202020204" pitchFamily="34" charset="0"/>
              </a:endParaRPr>
            </a:p>
          </p:txBody>
        </p:sp>
        <p:sp>
          <p:nvSpPr>
            <p:cNvPr id="123" name="ZoneTexte 122">
              <a:extLst>
                <a:ext uri="{FF2B5EF4-FFF2-40B4-BE49-F238E27FC236}">
                  <a16:creationId xmlns:a16="http://schemas.microsoft.com/office/drawing/2014/main" id="{F4945FC1-7CD2-1290-055B-026939B94686}"/>
                </a:ext>
              </a:extLst>
            </p:cNvPr>
            <p:cNvSpPr txBox="1"/>
            <p:nvPr/>
          </p:nvSpPr>
          <p:spPr>
            <a:xfrm>
              <a:off x="6671294" y="3017656"/>
              <a:ext cx="387434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600" b="1">
                  <a:latin typeface="ITC Avant Garde Std Bk" panose="020B0502020202020204" pitchFamily="34" charset="0"/>
                  <a:cs typeface="Poppins" panose="00000500000000000000" pitchFamily="2" charset="0"/>
                </a:rPr>
                <a:t>PLAN DE LOCALISATION</a:t>
              </a:r>
            </a:p>
          </p:txBody>
        </p:sp>
      </p:grpSp>
      <p:sp>
        <p:nvSpPr>
          <p:cNvPr id="148" name="ZoneTexte 147">
            <a:extLst>
              <a:ext uri="{FF2B5EF4-FFF2-40B4-BE49-F238E27FC236}">
                <a16:creationId xmlns:a16="http://schemas.microsoft.com/office/drawing/2014/main" id="{5A5C54D1-E6B5-5231-68B7-9850DBE24FB7}"/>
              </a:ext>
            </a:extLst>
          </p:cNvPr>
          <p:cNvSpPr txBox="1"/>
          <p:nvPr/>
        </p:nvSpPr>
        <p:spPr>
          <a:xfrm>
            <a:off x="507135" y="4157101"/>
            <a:ext cx="2783867" cy="276999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r>
              <a:rPr lang="fr-FR" sz="1200" dirty="0">
                <a:latin typeface="ITC Avant Garde Std Bk" panose="020B0502020202020204" pitchFamily="34" charset="0"/>
              </a:rPr>
              <a:t>De 60 à 190 m² disponibles</a:t>
            </a:r>
          </a:p>
        </p:txBody>
      </p:sp>
      <p:sp>
        <p:nvSpPr>
          <p:cNvPr id="164" name="Ellipse 163">
            <a:extLst>
              <a:ext uri="{FF2B5EF4-FFF2-40B4-BE49-F238E27FC236}">
                <a16:creationId xmlns:a16="http://schemas.microsoft.com/office/drawing/2014/main" id="{D975A056-1451-E01E-76E3-B15A55C11C57}"/>
              </a:ext>
            </a:extLst>
          </p:cNvPr>
          <p:cNvSpPr/>
          <p:nvPr/>
        </p:nvSpPr>
        <p:spPr>
          <a:xfrm>
            <a:off x="1287311" y="861869"/>
            <a:ext cx="205740" cy="205740"/>
          </a:xfrm>
          <a:prstGeom prst="ellipse">
            <a:avLst/>
          </a:prstGeom>
          <a:solidFill>
            <a:srgbClr val="FAA70D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ITC Avant Garde Std Bk" panose="020B0502020202020204" pitchFamily="34" charset="0"/>
            </a:endParaRPr>
          </a:p>
        </p:txBody>
      </p:sp>
      <p:sp>
        <p:nvSpPr>
          <p:cNvPr id="165" name="Ellipse 164">
            <a:extLst>
              <a:ext uri="{FF2B5EF4-FFF2-40B4-BE49-F238E27FC236}">
                <a16:creationId xmlns:a16="http://schemas.microsoft.com/office/drawing/2014/main" id="{A995904F-DDF5-F053-27D0-5C5B43F4B771}"/>
              </a:ext>
            </a:extLst>
          </p:cNvPr>
          <p:cNvSpPr/>
          <p:nvPr/>
        </p:nvSpPr>
        <p:spPr>
          <a:xfrm>
            <a:off x="4207708" y="860999"/>
            <a:ext cx="205740" cy="205740"/>
          </a:xfrm>
          <a:prstGeom prst="ellipse">
            <a:avLst/>
          </a:prstGeom>
          <a:solidFill>
            <a:srgbClr val="FAA70D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ITC Avant Garde Std Bk" panose="020B0502020202020204" pitchFamily="34" charset="0"/>
            </a:endParaRPr>
          </a:p>
        </p:txBody>
      </p:sp>
      <p:sp>
        <p:nvSpPr>
          <p:cNvPr id="166" name="Ellipse 165">
            <a:extLst>
              <a:ext uri="{FF2B5EF4-FFF2-40B4-BE49-F238E27FC236}">
                <a16:creationId xmlns:a16="http://schemas.microsoft.com/office/drawing/2014/main" id="{4C32635E-C125-9DB3-34B8-EABE5E8E9963}"/>
              </a:ext>
            </a:extLst>
          </p:cNvPr>
          <p:cNvSpPr/>
          <p:nvPr/>
        </p:nvSpPr>
        <p:spPr>
          <a:xfrm>
            <a:off x="7128105" y="857581"/>
            <a:ext cx="205740" cy="205740"/>
          </a:xfrm>
          <a:prstGeom prst="ellipse">
            <a:avLst/>
          </a:prstGeom>
          <a:solidFill>
            <a:srgbClr val="FAA70D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ITC Avant Garde Std Bk" panose="020B0502020202020204" pitchFamily="34" charset="0"/>
            </a:endParaRPr>
          </a:p>
        </p:txBody>
      </p:sp>
      <p:sp>
        <p:nvSpPr>
          <p:cNvPr id="188" name="TextBox 48">
            <a:extLst>
              <a:ext uri="{FF2B5EF4-FFF2-40B4-BE49-F238E27FC236}">
                <a16:creationId xmlns:a16="http://schemas.microsoft.com/office/drawing/2014/main" id="{C5B66E4D-62F4-76BF-0824-ED4A5D217444}"/>
              </a:ext>
            </a:extLst>
          </p:cNvPr>
          <p:cNvSpPr txBox="1"/>
          <p:nvPr/>
        </p:nvSpPr>
        <p:spPr>
          <a:xfrm>
            <a:off x="1883245" y="6152922"/>
            <a:ext cx="25234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>
                <a:latin typeface="ITC Avant Garde Std Bk" panose="020B0502020202020204" pitchFamily="34" charset="0"/>
              </a:rPr>
              <a:t>Votre contact Lorr’Up : </a:t>
            </a:r>
            <a:r>
              <a:rPr lang="fr-FR" sz="800" b="1">
                <a:latin typeface="ITC Avant Garde Std Bk" panose="020B0502020202020204" pitchFamily="34" charset="0"/>
              </a:rPr>
              <a:t>Alexandre ALARDAIN</a:t>
            </a:r>
            <a:endParaRPr lang="en-ID" sz="701" b="1">
              <a:latin typeface="ITC Avant Garde Std Bk" panose="020B0502020202020204" pitchFamily="34" charset="0"/>
            </a:endParaRPr>
          </a:p>
        </p:txBody>
      </p:sp>
      <p:sp>
        <p:nvSpPr>
          <p:cNvPr id="189" name="TextBox 48">
            <a:extLst>
              <a:ext uri="{FF2B5EF4-FFF2-40B4-BE49-F238E27FC236}">
                <a16:creationId xmlns:a16="http://schemas.microsoft.com/office/drawing/2014/main" id="{9041BF1D-5CE8-1309-48BC-CE0D71F16DA2}"/>
              </a:ext>
            </a:extLst>
          </p:cNvPr>
          <p:cNvSpPr txBox="1"/>
          <p:nvPr/>
        </p:nvSpPr>
        <p:spPr>
          <a:xfrm>
            <a:off x="1883245" y="6311193"/>
            <a:ext cx="116089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u="sng">
                <a:latin typeface="ITC Avant Garde Std Bk" panose="020B0502020202020204" pitchFamily="34" charset="0"/>
              </a:rPr>
              <a:t>Tél</a:t>
            </a:r>
            <a:r>
              <a:rPr lang="fr-FR" sz="800">
                <a:latin typeface="ITC Avant Garde Std Bk" panose="020B0502020202020204" pitchFamily="34" charset="0"/>
              </a:rPr>
              <a:t> : </a:t>
            </a:r>
            <a:r>
              <a:rPr lang="fr-FR" sz="800" b="1">
                <a:latin typeface="ITC Avant Garde Std Bk" panose="020B0502020202020204" pitchFamily="34" charset="0"/>
              </a:rPr>
              <a:t>06 26 55 79 53</a:t>
            </a:r>
            <a:endParaRPr lang="en-ID" sz="701" b="1">
              <a:latin typeface="ITC Avant Garde Std Bk" panose="020B0502020202020204" pitchFamily="34" charset="0"/>
            </a:endParaRPr>
          </a:p>
        </p:txBody>
      </p:sp>
      <p:sp>
        <p:nvSpPr>
          <p:cNvPr id="190" name="TextBox 48">
            <a:extLst>
              <a:ext uri="{FF2B5EF4-FFF2-40B4-BE49-F238E27FC236}">
                <a16:creationId xmlns:a16="http://schemas.microsoft.com/office/drawing/2014/main" id="{9F8B09D9-185D-99A9-A925-29266F10BF5B}"/>
              </a:ext>
            </a:extLst>
          </p:cNvPr>
          <p:cNvSpPr txBox="1"/>
          <p:nvPr/>
        </p:nvSpPr>
        <p:spPr>
          <a:xfrm>
            <a:off x="3026059" y="6310379"/>
            <a:ext cx="20537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u="sng">
                <a:latin typeface="ITC Avant Garde Std Bk" panose="020B0502020202020204" pitchFamily="34" charset="0"/>
              </a:rPr>
              <a:t>Mail</a:t>
            </a:r>
            <a:r>
              <a:rPr lang="fr-FR" sz="800">
                <a:latin typeface="ITC Avant Garde Std Bk" panose="020B0502020202020204" pitchFamily="34" charset="0"/>
              </a:rPr>
              <a:t> : </a:t>
            </a:r>
            <a:r>
              <a:rPr lang="fr-FR" sz="800" b="1">
                <a:latin typeface="ITC Avant Garde Std Bk" panose="020B0502020202020204" pitchFamily="34" charset="0"/>
              </a:rPr>
              <a:t>alexandre.alardain@lorr-up.fr</a:t>
            </a:r>
            <a:endParaRPr lang="en-ID" sz="701" b="1">
              <a:latin typeface="ITC Avant Garde Std Bk" panose="020B0502020202020204" pitchFamily="34" charset="0"/>
            </a:endParaRPr>
          </a:p>
        </p:txBody>
      </p:sp>
      <p:sp>
        <p:nvSpPr>
          <p:cNvPr id="195" name="TextBox 48">
            <a:extLst>
              <a:ext uri="{FF2B5EF4-FFF2-40B4-BE49-F238E27FC236}">
                <a16:creationId xmlns:a16="http://schemas.microsoft.com/office/drawing/2014/main" id="{82AD9457-E34C-ACC4-AD85-011DF27F099A}"/>
              </a:ext>
            </a:extLst>
          </p:cNvPr>
          <p:cNvSpPr txBox="1"/>
          <p:nvPr/>
        </p:nvSpPr>
        <p:spPr>
          <a:xfrm>
            <a:off x="1883245" y="6495720"/>
            <a:ext cx="14077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u="sng">
                <a:latin typeface="ITC Avant Garde Std Bk" panose="020B0502020202020204" pitchFamily="34" charset="0"/>
              </a:rPr>
              <a:t>Site web</a:t>
            </a:r>
            <a:r>
              <a:rPr lang="fr-FR" sz="800">
                <a:latin typeface="ITC Avant Garde Std Bk" panose="020B0502020202020204" pitchFamily="34" charset="0"/>
              </a:rPr>
              <a:t> : </a:t>
            </a:r>
            <a:r>
              <a:rPr lang="fr-FR" sz="800" b="1">
                <a:latin typeface="ITC Avant Garde Std Bk" panose="020B0502020202020204" pitchFamily="34" charset="0"/>
              </a:rPr>
              <a:t>www.lorr-up.fr</a:t>
            </a:r>
            <a:endParaRPr lang="en-ID" sz="701" b="1">
              <a:latin typeface="ITC Avant Garde Std Bk" panose="020B0502020202020204" pitchFamily="34" charset="0"/>
            </a:endParaRPr>
          </a:p>
        </p:txBody>
      </p:sp>
      <p:pic>
        <p:nvPicPr>
          <p:cNvPr id="197" name="Espace réservé du contenu 5">
            <a:extLst>
              <a:ext uri="{FF2B5EF4-FFF2-40B4-BE49-F238E27FC236}">
                <a16:creationId xmlns:a16="http://schemas.microsoft.com/office/drawing/2014/main" id="{7BD1FA0F-C6A1-934F-AA3D-4E7D9243D6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10" y="6169396"/>
            <a:ext cx="1307835" cy="521520"/>
          </a:xfrm>
          <a:prstGeom prst="rect">
            <a:avLst/>
          </a:prstGeom>
        </p:spPr>
      </p:pic>
      <p:grpSp>
        <p:nvGrpSpPr>
          <p:cNvPr id="208" name="Groupe 207">
            <a:extLst>
              <a:ext uri="{FF2B5EF4-FFF2-40B4-BE49-F238E27FC236}">
                <a16:creationId xmlns:a16="http://schemas.microsoft.com/office/drawing/2014/main" id="{95366010-3CE1-921D-6E3F-3FF334FB5DBE}"/>
              </a:ext>
            </a:extLst>
          </p:cNvPr>
          <p:cNvGrpSpPr/>
          <p:nvPr/>
        </p:nvGrpSpPr>
        <p:grpSpPr>
          <a:xfrm>
            <a:off x="557719" y="4489867"/>
            <a:ext cx="5032464" cy="447299"/>
            <a:chOff x="6455083" y="4598220"/>
            <a:chExt cx="5032464" cy="338554"/>
          </a:xfrm>
        </p:grpSpPr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C5E36323-9CAF-3B9B-6D3C-5963ADAED2AE}"/>
                </a:ext>
              </a:extLst>
            </p:cNvPr>
            <p:cNvSpPr/>
            <p:nvPr/>
          </p:nvSpPr>
          <p:spPr>
            <a:xfrm>
              <a:off x="6613914" y="4614919"/>
              <a:ext cx="4873633" cy="268720"/>
            </a:xfrm>
            <a:prstGeom prst="rect">
              <a:avLst/>
            </a:prstGeom>
            <a:solidFill>
              <a:srgbClr val="000000">
                <a:alpha val="10196"/>
              </a:srgb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ITC Avant Garde Std Bk" panose="020B0502020202020204" pitchFamily="34" charset="0"/>
              </a:endParaRPr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88DDBE5E-1472-10E0-3A2F-3BE9D27317F4}"/>
                </a:ext>
              </a:extLst>
            </p:cNvPr>
            <p:cNvSpPr/>
            <p:nvPr/>
          </p:nvSpPr>
          <p:spPr>
            <a:xfrm>
              <a:off x="6455083" y="4614919"/>
              <a:ext cx="158831" cy="268720"/>
            </a:xfrm>
            <a:prstGeom prst="rect">
              <a:avLst/>
            </a:prstGeom>
            <a:solidFill>
              <a:srgbClr val="FAA7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ITC Avant Garde Std Bk" panose="020B0502020202020204" pitchFamily="34" charset="0"/>
              </a:endParaRPr>
            </a:p>
          </p:txBody>
        </p:sp>
        <p:sp>
          <p:nvSpPr>
            <p:cNvPr id="211" name="ZoneTexte 210">
              <a:extLst>
                <a:ext uri="{FF2B5EF4-FFF2-40B4-BE49-F238E27FC236}">
                  <a16:creationId xmlns:a16="http://schemas.microsoft.com/office/drawing/2014/main" id="{1FEFD241-7BA2-D121-0F4E-B7C92C17923D}"/>
                </a:ext>
              </a:extLst>
            </p:cNvPr>
            <p:cNvSpPr txBox="1"/>
            <p:nvPr/>
          </p:nvSpPr>
          <p:spPr>
            <a:xfrm>
              <a:off x="6671293" y="4598220"/>
              <a:ext cx="457367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600" b="1">
                  <a:latin typeface="ITC Avant Garde Std Bk" panose="020B0502020202020204" pitchFamily="34" charset="0"/>
                  <a:cs typeface="Poppins" panose="00000500000000000000" pitchFamily="2" charset="0"/>
                </a:rPr>
                <a:t>DESSERTE – ENVIRONNEMENT - ACCÈS</a:t>
              </a:r>
            </a:p>
          </p:txBody>
        </p:sp>
      </p:grpSp>
      <p:sp>
        <p:nvSpPr>
          <p:cNvPr id="212" name="ZoneTexte 211">
            <a:extLst>
              <a:ext uri="{FF2B5EF4-FFF2-40B4-BE49-F238E27FC236}">
                <a16:creationId xmlns:a16="http://schemas.microsoft.com/office/drawing/2014/main" id="{319662FD-951B-09A9-7C2F-B3631B846136}"/>
              </a:ext>
            </a:extLst>
          </p:cNvPr>
          <p:cNvSpPr txBox="1"/>
          <p:nvPr/>
        </p:nvSpPr>
        <p:spPr>
          <a:xfrm>
            <a:off x="507136" y="4943970"/>
            <a:ext cx="4695245" cy="834972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lvl="0">
              <a:tabLst>
                <a:tab pos="457200" algn="l"/>
              </a:tabLst>
            </a:pPr>
            <a:r>
              <a:rPr lang="fr-FR" sz="1200" dirty="0">
                <a:effectLst/>
                <a:latin typeface="ITC Avant Garde Std Bk" panose="020B0502020202020204" pitchFamily="34" charset="0"/>
                <a:ea typeface="Times New Roman" panose="02020603050405020304" pitchFamily="18" charset="0"/>
              </a:rPr>
              <a:t>A 5 min de l’échangeur autoroutier A31 d’ALLAIN</a:t>
            </a:r>
          </a:p>
          <a:p>
            <a:pPr lvl="0">
              <a:tabLst>
                <a:tab pos="457200" algn="l"/>
              </a:tabLst>
            </a:pPr>
            <a:r>
              <a:rPr lang="fr-FR" sz="1200" dirty="0">
                <a:latin typeface="ITC Avant Garde Std Bk" panose="020B0502020202020204" pitchFamily="34" charset="0"/>
                <a:ea typeface="Times New Roman" panose="02020603050405020304" pitchFamily="18" charset="0"/>
              </a:rPr>
              <a:t>A 5 min de Colombey-les-Belles</a:t>
            </a:r>
            <a:endParaRPr lang="fr-FR" sz="1200" dirty="0">
              <a:effectLst/>
              <a:latin typeface="ITC Avant Garde Std Bk" panose="020B0502020202020204" pitchFamily="34" charset="0"/>
              <a:ea typeface="Times New Roman" panose="02020603050405020304" pitchFamily="18" charset="0"/>
            </a:endParaRPr>
          </a:p>
          <a:p>
            <a:pPr lvl="0">
              <a:tabLst>
                <a:tab pos="457200" algn="l"/>
              </a:tabLst>
            </a:pPr>
            <a:r>
              <a:rPr lang="fr-FR" sz="1200" dirty="0">
                <a:effectLst/>
                <a:latin typeface="ITC Avant Garde Std Bk" panose="020B0502020202020204" pitchFamily="34" charset="0"/>
                <a:ea typeface="Times New Roman" panose="02020603050405020304" pitchFamily="18" charset="0"/>
              </a:rPr>
              <a:t>A 25 min de Métropole du Grand Nancy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FR" sz="1200" dirty="0">
              <a:effectLst/>
              <a:latin typeface="ITC Avant Garde Std Bk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14" name="Connecteur droit 213">
            <a:extLst>
              <a:ext uri="{FF2B5EF4-FFF2-40B4-BE49-F238E27FC236}">
                <a16:creationId xmlns:a16="http://schemas.microsoft.com/office/drawing/2014/main" id="{6C5E4E1E-4447-5C84-2E2E-3F0B5700D4F1}"/>
              </a:ext>
            </a:extLst>
          </p:cNvPr>
          <p:cNvCxnSpPr>
            <a:cxnSpLocks/>
          </p:cNvCxnSpPr>
          <p:nvPr/>
        </p:nvCxnSpPr>
        <p:spPr>
          <a:xfrm>
            <a:off x="601938" y="6065303"/>
            <a:ext cx="10893086" cy="0"/>
          </a:xfrm>
          <a:prstGeom prst="line">
            <a:avLst/>
          </a:prstGeom>
          <a:ln w="12700">
            <a:solidFill>
              <a:srgbClr val="BFBFB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1" name="ZoneTexte 220">
            <a:extLst>
              <a:ext uri="{FF2B5EF4-FFF2-40B4-BE49-F238E27FC236}">
                <a16:creationId xmlns:a16="http://schemas.microsoft.com/office/drawing/2014/main" id="{BBAA5EF7-0234-9D4D-EC2C-2B60D8201F84}"/>
              </a:ext>
            </a:extLst>
          </p:cNvPr>
          <p:cNvSpPr txBox="1"/>
          <p:nvPr/>
        </p:nvSpPr>
        <p:spPr>
          <a:xfrm>
            <a:off x="-1854200" y="68441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239" name="ZoneTexte 238">
            <a:extLst>
              <a:ext uri="{FF2B5EF4-FFF2-40B4-BE49-F238E27FC236}">
                <a16:creationId xmlns:a16="http://schemas.microsoft.com/office/drawing/2014/main" id="{38FFF9DA-03A5-E704-7C0A-6A171FE047B3}"/>
              </a:ext>
            </a:extLst>
          </p:cNvPr>
          <p:cNvSpPr txBox="1"/>
          <p:nvPr/>
        </p:nvSpPr>
        <p:spPr>
          <a:xfrm>
            <a:off x="6541977" y="3123166"/>
            <a:ext cx="4861356" cy="280974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1200" b="1" u="sng" dirty="0">
                <a:latin typeface="ITC Avant Garde Std Bk" panose="020B0502020202020204" pitchFamily="34" charset="0"/>
              </a:rPr>
              <a:t>Adresse</a:t>
            </a:r>
            <a:r>
              <a:rPr lang="fr-FR" sz="1200" dirty="0">
                <a:latin typeface="ITC Avant Garde Std Bk" panose="020B0502020202020204" pitchFamily="34" charset="0"/>
              </a:rPr>
              <a:t> : Rue Marius Millot </a:t>
            </a:r>
            <a:r>
              <a:rPr lang="fr-FR" sz="1200" dirty="0">
                <a:effectLst/>
                <a:latin typeface="ITC Avant Garde Std Bk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54 170 ALLAIN</a:t>
            </a:r>
            <a:endParaRPr lang="fr-FR" sz="1200" dirty="0">
              <a:latin typeface="ITC Avant Garde Std Bk" panose="020B0502020202020204" pitchFamily="34" charset="0"/>
            </a:endParaRPr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859F0306-DC1F-22DE-1D50-0B9B99796E0C}"/>
              </a:ext>
            </a:extLst>
          </p:cNvPr>
          <p:cNvSpPr/>
          <p:nvPr/>
        </p:nvSpPr>
        <p:spPr>
          <a:xfrm>
            <a:off x="0" y="6796308"/>
            <a:ext cx="12192000" cy="61692"/>
          </a:xfrm>
          <a:prstGeom prst="rect">
            <a:avLst/>
          </a:prstGeom>
          <a:solidFill>
            <a:srgbClr val="FAA7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200">
              <a:latin typeface="ITC Avant Garde Std Bk" panose="020B0502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62B6ABD-B05D-CB8A-951F-51BFA92BE15E}"/>
              </a:ext>
            </a:extLst>
          </p:cNvPr>
          <p:cNvSpPr txBox="1"/>
          <p:nvPr/>
        </p:nvSpPr>
        <p:spPr>
          <a:xfrm>
            <a:off x="507136" y="2015835"/>
            <a:ext cx="5094448" cy="1679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u="sng" dirty="0">
                <a:effectLst/>
                <a:latin typeface="ITC Avant Garde Std Bk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Loyer hors charges </a:t>
            </a:r>
            <a:r>
              <a:rPr lang="fr-FR" sz="1200" dirty="0">
                <a:effectLst/>
                <a:latin typeface="ITC Avant Garde Std Bk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580 € /mois HTHC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u="sng" dirty="0">
                <a:latin typeface="ITC Avant Garde Std Bk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Charges mensuelles </a:t>
            </a:r>
            <a:r>
              <a:rPr lang="fr-FR" sz="1200" dirty="0">
                <a:latin typeface="ITC Avant Garde Std Bk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entretien espaces verts, assainissement et éclairage extérieur (environ 75 € / mois d’avances de charges)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u="sng" dirty="0">
                <a:effectLst/>
                <a:latin typeface="ITC Avant Garde Std Bk" panose="020B0502020202020204" pitchFamily="34" charset="0"/>
                <a:ea typeface="Times New Roman" panose="02020603050405020304" pitchFamily="18" charset="0"/>
              </a:rPr>
              <a:t>Bail </a:t>
            </a:r>
            <a:r>
              <a:rPr lang="fr-FR" sz="1200" dirty="0">
                <a:effectLst/>
                <a:latin typeface="ITC Avant Garde Std Bk" panose="020B0502020202020204" pitchFamily="34" charset="0"/>
                <a:ea typeface="Times New Roman" panose="02020603050405020304" pitchFamily="18" charset="0"/>
              </a:rPr>
              <a:t>: 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200" dirty="0">
                <a:effectLst/>
                <a:latin typeface="ITC Avant Garde Std Bk" panose="020B0502020202020204" pitchFamily="34" charset="0"/>
                <a:ea typeface="Times New Roman" panose="02020603050405020304" pitchFamily="18" charset="0"/>
              </a:rPr>
              <a:t>Convention d’occupation précaire 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200" dirty="0">
                <a:effectLst/>
                <a:latin typeface="ITC Avant Garde Std Bk" panose="020B0502020202020204" pitchFamily="34" charset="0"/>
                <a:ea typeface="Times New Roman" panose="02020603050405020304" pitchFamily="18" charset="0"/>
              </a:rPr>
              <a:t>Commercial 3/6/9</a:t>
            </a:r>
            <a:endParaRPr lang="fr-FR" sz="1200" b="1" dirty="0">
              <a:solidFill>
                <a:srgbClr val="FF0000"/>
              </a:solidFill>
              <a:latin typeface="ITC Avant Garde Std Bk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4BF31B7-8964-095A-B325-9A8ABB2205E0}"/>
              </a:ext>
            </a:extLst>
          </p:cNvPr>
          <p:cNvSpPr txBox="1"/>
          <p:nvPr/>
        </p:nvSpPr>
        <p:spPr>
          <a:xfrm>
            <a:off x="6430468" y="2113950"/>
            <a:ext cx="5030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ITC Avant Garde Std Bk" panose="020B0502020202020204" pitchFamily="34" charset="0"/>
              </a:rPr>
              <a:t>Communauté de communes Pays de Colombey et du Sud Toulois</a:t>
            </a: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B7BF4CA2-4AB0-BFC7-B69A-632C126B2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68" t="29782" r="56973" b="39058"/>
          <a:stretch>
            <a:fillRect/>
          </a:stretch>
        </p:blipFill>
        <p:spPr bwMode="auto">
          <a:xfrm>
            <a:off x="9504252" y="-28047"/>
            <a:ext cx="2172946" cy="164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D86AD15-BCD9-9BA2-B577-9F7B645918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7378" y="3404655"/>
            <a:ext cx="3665656" cy="246044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3F5016DD-D0B7-E23D-CA2F-D0D6A975F636}"/>
              </a:ext>
            </a:extLst>
          </p:cNvPr>
          <p:cNvGrpSpPr/>
          <p:nvPr/>
        </p:nvGrpSpPr>
        <p:grpSpPr>
          <a:xfrm>
            <a:off x="6455017" y="1690814"/>
            <a:ext cx="4990026" cy="338554"/>
            <a:chOff x="575413" y="1886302"/>
            <a:chExt cx="4990026" cy="33855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B7D3EBA-4D34-8F81-8992-5F6856000C74}"/>
                </a:ext>
              </a:extLst>
            </p:cNvPr>
            <p:cNvSpPr/>
            <p:nvPr/>
          </p:nvSpPr>
          <p:spPr>
            <a:xfrm>
              <a:off x="691801" y="1903040"/>
              <a:ext cx="4873633" cy="268720"/>
            </a:xfrm>
            <a:prstGeom prst="rect">
              <a:avLst/>
            </a:prstGeom>
            <a:solidFill>
              <a:srgbClr val="000000">
                <a:alpha val="10196"/>
              </a:srgb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solidFill>
                  <a:schemeClr val="tx1"/>
                </a:solidFill>
                <a:latin typeface="ITC Avant Garde Std Bk" panose="020B050202020202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8549321-80F8-47F6-3560-A8DBEDCF5796}"/>
                </a:ext>
              </a:extLst>
            </p:cNvPr>
            <p:cNvSpPr/>
            <p:nvPr/>
          </p:nvSpPr>
          <p:spPr>
            <a:xfrm>
              <a:off x="575413" y="1903000"/>
              <a:ext cx="158831" cy="268720"/>
            </a:xfrm>
            <a:prstGeom prst="rect">
              <a:avLst/>
            </a:prstGeom>
            <a:solidFill>
              <a:srgbClr val="FAA7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solidFill>
                  <a:schemeClr val="tx1"/>
                </a:solidFill>
                <a:latin typeface="ITC Avant Garde Std Bk" panose="020B0502020202020204" pitchFamily="34" charset="0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D37B53E-8932-C7B8-6F78-D7F337D56D66}"/>
                </a:ext>
              </a:extLst>
            </p:cNvPr>
            <p:cNvSpPr txBox="1"/>
            <p:nvPr/>
          </p:nvSpPr>
          <p:spPr>
            <a:xfrm>
              <a:off x="791623" y="1886302"/>
              <a:ext cx="477381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600" b="1" dirty="0">
                  <a:latin typeface="ITC Avant Garde Std Bk" panose="020B0502020202020204" pitchFamily="34" charset="0"/>
                  <a:cs typeface="Poppins" panose="00000500000000000000" pitchFamily="2" charset="0"/>
                </a:rPr>
                <a:t>PROPRIETAIRE</a:t>
              </a: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AF0E912-5CD4-488B-D9C5-1795A15EEA02}"/>
              </a:ext>
            </a:extLst>
          </p:cNvPr>
          <p:cNvGrpSpPr/>
          <p:nvPr/>
        </p:nvGrpSpPr>
        <p:grpSpPr>
          <a:xfrm>
            <a:off x="6430468" y="6137761"/>
            <a:ext cx="4925452" cy="573403"/>
            <a:chOff x="6430468" y="6137761"/>
            <a:chExt cx="4925452" cy="573403"/>
          </a:xfrm>
        </p:grpSpPr>
        <p:sp>
          <p:nvSpPr>
            <p:cNvPr id="13" name="TextBox 48">
              <a:extLst>
                <a:ext uri="{FF2B5EF4-FFF2-40B4-BE49-F238E27FC236}">
                  <a16:creationId xmlns:a16="http://schemas.microsoft.com/office/drawing/2014/main" id="{7DBAE0BA-2839-0AEE-4340-DFD9B7C341F1}"/>
                </a:ext>
              </a:extLst>
            </p:cNvPr>
            <p:cNvSpPr txBox="1"/>
            <p:nvPr/>
          </p:nvSpPr>
          <p:spPr>
            <a:xfrm>
              <a:off x="7568985" y="6156574"/>
              <a:ext cx="279114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dirty="0">
                  <a:latin typeface="ITC Avant Garde Std Bk" panose="020B0502020202020204" pitchFamily="34" charset="0"/>
                </a:rPr>
                <a:t>Votre contact CC Pays de Colombey Sud Toulois : Adrien KRIEG</a:t>
              </a:r>
              <a:endParaRPr lang="en-ID" sz="701" b="1" dirty="0">
                <a:latin typeface="ITC Avant Garde Std Bk" panose="020B0502020202020204" pitchFamily="34" charset="0"/>
              </a:endParaRPr>
            </a:p>
          </p:txBody>
        </p:sp>
        <p:sp>
          <p:nvSpPr>
            <p:cNvPr id="16" name="TextBox 48">
              <a:extLst>
                <a:ext uri="{FF2B5EF4-FFF2-40B4-BE49-F238E27FC236}">
                  <a16:creationId xmlns:a16="http://schemas.microsoft.com/office/drawing/2014/main" id="{E232E5BD-EDDF-34DF-BF6D-B96231C509DB}"/>
                </a:ext>
              </a:extLst>
            </p:cNvPr>
            <p:cNvSpPr txBox="1"/>
            <p:nvPr/>
          </p:nvSpPr>
          <p:spPr>
            <a:xfrm>
              <a:off x="7568985" y="6322732"/>
              <a:ext cx="98456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u="sng" dirty="0">
                  <a:latin typeface="ITC Avant Garde Std Bk" panose="020B0502020202020204" pitchFamily="34" charset="0"/>
                </a:rPr>
                <a:t>Tél</a:t>
              </a:r>
              <a:r>
                <a:rPr lang="fr-FR" sz="800" dirty="0">
                  <a:latin typeface="ITC Avant Garde Std Bk" panose="020B0502020202020204" pitchFamily="34" charset="0"/>
                </a:rPr>
                <a:t> : 03 83 52 86 13</a:t>
              </a:r>
              <a:endParaRPr lang="en-ID" sz="701" b="1" dirty="0">
                <a:latin typeface="ITC Avant Garde Std Bk" panose="020B0502020202020204" pitchFamily="34" charset="0"/>
              </a:endParaRPr>
            </a:p>
          </p:txBody>
        </p:sp>
        <p:sp>
          <p:nvSpPr>
            <p:cNvPr id="17" name="TextBox 48">
              <a:extLst>
                <a:ext uri="{FF2B5EF4-FFF2-40B4-BE49-F238E27FC236}">
                  <a16:creationId xmlns:a16="http://schemas.microsoft.com/office/drawing/2014/main" id="{4FF95585-57A3-5D6E-5B30-EF9C21A423AC}"/>
                </a:ext>
              </a:extLst>
            </p:cNvPr>
            <p:cNvSpPr txBox="1"/>
            <p:nvPr/>
          </p:nvSpPr>
          <p:spPr>
            <a:xfrm>
              <a:off x="9319785" y="6321924"/>
              <a:ext cx="203613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u="sng" dirty="0">
                  <a:latin typeface="ITC Avant Garde Std Bk" panose="020B0502020202020204" pitchFamily="34" charset="0"/>
                </a:rPr>
                <a:t>Mail</a:t>
              </a:r>
              <a:r>
                <a:rPr lang="fr-FR" sz="800" dirty="0">
                  <a:latin typeface="ITC Avant Garde Std Bk" panose="020B0502020202020204" pitchFamily="34" charset="0"/>
                </a:rPr>
                <a:t> : a-krieg@pays-colombey-sudtoulois.fr </a:t>
              </a:r>
              <a:endParaRPr lang="en-ID" sz="701" b="1" dirty="0">
                <a:latin typeface="ITC Avant Garde Std Bk" panose="020B0502020202020204" pitchFamily="34" charset="0"/>
              </a:endParaRPr>
            </a:p>
          </p:txBody>
        </p:sp>
        <p:sp>
          <p:nvSpPr>
            <p:cNvPr id="18" name="TextBox 48">
              <a:extLst>
                <a:ext uri="{FF2B5EF4-FFF2-40B4-BE49-F238E27FC236}">
                  <a16:creationId xmlns:a16="http://schemas.microsoft.com/office/drawing/2014/main" id="{DC1BE9CD-0AD4-B065-BC65-83E296A8862F}"/>
                </a:ext>
              </a:extLst>
            </p:cNvPr>
            <p:cNvSpPr txBox="1"/>
            <p:nvPr/>
          </p:nvSpPr>
          <p:spPr>
            <a:xfrm>
              <a:off x="7568985" y="6495720"/>
              <a:ext cx="280076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u="sng" dirty="0">
                  <a:latin typeface="ITC Avant Garde Std Bk" panose="020B0502020202020204" pitchFamily="34" charset="0"/>
                </a:rPr>
                <a:t>Site web</a:t>
              </a:r>
              <a:r>
                <a:rPr lang="fr-FR" sz="800" dirty="0">
                  <a:latin typeface="ITC Avant Garde Std Bk" panose="020B0502020202020204" pitchFamily="34" charset="0"/>
                </a:rPr>
                <a:t> : https://www.pays-colombey-sudtoulois.fr/</a:t>
              </a:r>
              <a:endParaRPr lang="en-ID" sz="701" b="1" dirty="0">
                <a:latin typeface="ITC Avant Garde Std Bk" panose="020B0502020202020204" pitchFamily="34" charset="0"/>
              </a:endParaRPr>
            </a:p>
          </p:txBody>
        </p:sp>
        <p:pic>
          <p:nvPicPr>
            <p:cNvPr id="19" name="Picture 2">
              <a:extLst>
                <a:ext uri="{FF2B5EF4-FFF2-40B4-BE49-F238E27FC236}">
                  <a16:creationId xmlns:a16="http://schemas.microsoft.com/office/drawing/2014/main" id="{0BD72938-E3F6-21F3-A8F8-B317C32F91C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120"/>
            <a:stretch/>
          </p:blipFill>
          <p:spPr bwMode="auto">
            <a:xfrm>
              <a:off x="6430468" y="6137761"/>
              <a:ext cx="1154528" cy="5606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6444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39DAC2C8-926F-6DAF-1B15-74446C72E2FE}"/>
              </a:ext>
            </a:extLst>
          </p:cNvPr>
          <p:cNvSpPr/>
          <p:nvPr/>
        </p:nvSpPr>
        <p:spPr>
          <a:xfrm>
            <a:off x="0" y="-28047"/>
            <a:ext cx="12192000" cy="98364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Ellipse 72">
            <a:extLst>
              <a:ext uri="{FF2B5EF4-FFF2-40B4-BE49-F238E27FC236}">
                <a16:creationId xmlns:a16="http://schemas.microsoft.com/office/drawing/2014/main" id="{75B19717-34B9-387B-28B3-B965CC2D387C}"/>
              </a:ext>
            </a:extLst>
          </p:cNvPr>
          <p:cNvSpPr/>
          <p:nvPr/>
        </p:nvSpPr>
        <p:spPr>
          <a:xfrm>
            <a:off x="1287311" y="861869"/>
            <a:ext cx="205740" cy="205740"/>
          </a:xfrm>
          <a:prstGeom prst="ellipse">
            <a:avLst/>
          </a:prstGeom>
          <a:solidFill>
            <a:srgbClr val="FAA70D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ITC Avant Garde Std Bk" panose="020B0502020202020204" pitchFamily="34" charset="0"/>
            </a:endParaRPr>
          </a:p>
        </p:txBody>
      </p:sp>
      <p:sp>
        <p:nvSpPr>
          <p:cNvPr id="74" name="Ellipse 73">
            <a:extLst>
              <a:ext uri="{FF2B5EF4-FFF2-40B4-BE49-F238E27FC236}">
                <a16:creationId xmlns:a16="http://schemas.microsoft.com/office/drawing/2014/main" id="{0DCDE000-0598-0642-E532-17D27C36DF7B}"/>
              </a:ext>
            </a:extLst>
          </p:cNvPr>
          <p:cNvSpPr/>
          <p:nvPr/>
        </p:nvSpPr>
        <p:spPr>
          <a:xfrm>
            <a:off x="4207708" y="860999"/>
            <a:ext cx="205740" cy="205740"/>
          </a:xfrm>
          <a:prstGeom prst="ellipse">
            <a:avLst/>
          </a:prstGeom>
          <a:solidFill>
            <a:srgbClr val="FAA70D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ITC Avant Garde Std Bk" panose="020B0502020202020204" pitchFamily="34" charset="0"/>
            </a:endParaRPr>
          </a:p>
        </p:txBody>
      </p:sp>
      <p:sp>
        <p:nvSpPr>
          <p:cNvPr id="75" name="Ellipse 74">
            <a:extLst>
              <a:ext uri="{FF2B5EF4-FFF2-40B4-BE49-F238E27FC236}">
                <a16:creationId xmlns:a16="http://schemas.microsoft.com/office/drawing/2014/main" id="{ADB0A2A2-3D87-A793-6130-E9260214BF47}"/>
              </a:ext>
            </a:extLst>
          </p:cNvPr>
          <p:cNvSpPr/>
          <p:nvPr/>
        </p:nvSpPr>
        <p:spPr>
          <a:xfrm>
            <a:off x="7128105" y="857581"/>
            <a:ext cx="205740" cy="205740"/>
          </a:xfrm>
          <a:prstGeom prst="ellipse">
            <a:avLst/>
          </a:prstGeom>
          <a:solidFill>
            <a:srgbClr val="FAA70D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ITC Avant Garde Std Bk" panose="020B0502020202020204" pitchFamily="34" charset="0"/>
            </a:endParaRPr>
          </a:p>
        </p:txBody>
      </p:sp>
      <p:grpSp>
        <p:nvGrpSpPr>
          <p:cNvPr id="135" name="Groupe 134">
            <a:extLst>
              <a:ext uri="{FF2B5EF4-FFF2-40B4-BE49-F238E27FC236}">
                <a16:creationId xmlns:a16="http://schemas.microsoft.com/office/drawing/2014/main" id="{A30EC103-66E6-10A4-BC54-E2B94C587CE2}"/>
              </a:ext>
            </a:extLst>
          </p:cNvPr>
          <p:cNvGrpSpPr/>
          <p:nvPr/>
        </p:nvGrpSpPr>
        <p:grpSpPr>
          <a:xfrm>
            <a:off x="575412" y="1890495"/>
            <a:ext cx="5520588" cy="338554"/>
            <a:chOff x="575413" y="1890495"/>
            <a:chExt cx="4990026" cy="338554"/>
          </a:xfrm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521B092D-FDEB-CE60-CF9F-B60CFE4CACDA}"/>
                </a:ext>
              </a:extLst>
            </p:cNvPr>
            <p:cNvSpPr/>
            <p:nvPr/>
          </p:nvSpPr>
          <p:spPr>
            <a:xfrm>
              <a:off x="691801" y="1907233"/>
              <a:ext cx="4873633" cy="268720"/>
            </a:xfrm>
            <a:prstGeom prst="rect">
              <a:avLst/>
            </a:prstGeom>
            <a:solidFill>
              <a:srgbClr val="000000">
                <a:alpha val="10196"/>
              </a:srgb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ITC Avant Garde Std Bk" panose="020B0502020202020204" pitchFamily="34" charset="0"/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7F5AF345-235D-716B-33A9-2F1098CC5CE4}"/>
                </a:ext>
              </a:extLst>
            </p:cNvPr>
            <p:cNvSpPr/>
            <p:nvPr/>
          </p:nvSpPr>
          <p:spPr>
            <a:xfrm>
              <a:off x="575413" y="1907193"/>
              <a:ext cx="158831" cy="268720"/>
            </a:xfrm>
            <a:prstGeom prst="rect">
              <a:avLst/>
            </a:prstGeom>
            <a:solidFill>
              <a:srgbClr val="FAA7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ITC Avant Garde Std Bk" panose="020B0502020202020204" pitchFamily="34" charset="0"/>
              </a:endParaRPr>
            </a:p>
          </p:txBody>
        </p:sp>
        <p:sp>
          <p:nvSpPr>
            <p:cNvPr id="93" name="ZoneTexte 92">
              <a:extLst>
                <a:ext uri="{FF2B5EF4-FFF2-40B4-BE49-F238E27FC236}">
                  <a16:creationId xmlns:a16="http://schemas.microsoft.com/office/drawing/2014/main" id="{5D0A8DD5-6E65-C29F-5FBC-CEB88B762823}"/>
                </a:ext>
              </a:extLst>
            </p:cNvPr>
            <p:cNvSpPr txBox="1"/>
            <p:nvPr/>
          </p:nvSpPr>
          <p:spPr>
            <a:xfrm>
              <a:off x="791623" y="1890495"/>
              <a:ext cx="477381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600" b="1">
                  <a:latin typeface="ITC Avant Garde Std Bk" panose="020B0502020202020204" pitchFamily="34" charset="0"/>
                  <a:cs typeface="Poppins" panose="00000500000000000000" pitchFamily="2" charset="0"/>
                </a:rPr>
                <a:t>DESCRIPTIF</a:t>
              </a:r>
            </a:p>
          </p:txBody>
        </p:sp>
      </p:grpSp>
      <p:sp>
        <p:nvSpPr>
          <p:cNvPr id="151" name="TextBox 48">
            <a:extLst>
              <a:ext uri="{FF2B5EF4-FFF2-40B4-BE49-F238E27FC236}">
                <a16:creationId xmlns:a16="http://schemas.microsoft.com/office/drawing/2014/main" id="{59148A5A-6E44-E03A-28F1-ECF6112A667B}"/>
              </a:ext>
            </a:extLst>
          </p:cNvPr>
          <p:cNvSpPr txBox="1"/>
          <p:nvPr/>
        </p:nvSpPr>
        <p:spPr>
          <a:xfrm>
            <a:off x="1883245" y="6152922"/>
            <a:ext cx="25234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>
                <a:latin typeface="ITC Avant Garde Std Bk" panose="020B0502020202020204" pitchFamily="34" charset="0"/>
              </a:rPr>
              <a:t>Votre contact Lorr’Up : </a:t>
            </a:r>
            <a:r>
              <a:rPr lang="fr-FR" sz="800" b="1">
                <a:latin typeface="ITC Avant Garde Std Bk" panose="020B0502020202020204" pitchFamily="34" charset="0"/>
              </a:rPr>
              <a:t>Alexandre ALARDAIN</a:t>
            </a:r>
            <a:endParaRPr lang="en-ID" sz="701" b="1">
              <a:latin typeface="ITC Avant Garde Std Bk" panose="020B0502020202020204" pitchFamily="34" charset="0"/>
            </a:endParaRPr>
          </a:p>
        </p:txBody>
      </p:sp>
      <p:sp>
        <p:nvSpPr>
          <p:cNvPr id="152" name="TextBox 48">
            <a:extLst>
              <a:ext uri="{FF2B5EF4-FFF2-40B4-BE49-F238E27FC236}">
                <a16:creationId xmlns:a16="http://schemas.microsoft.com/office/drawing/2014/main" id="{C98B6736-1642-0B58-3CC0-1909170784D6}"/>
              </a:ext>
            </a:extLst>
          </p:cNvPr>
          <p:cNvSpPr txBox="1"/>
          <p:nvPr/>
        </p:nvSpPr>
        <p:spPr>
          <a:xfrm>
            <a:off x="1883245" y="6311193"/>
            <a:ext cx="116089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u="sng">
                <a:latin typeface="ITC Avant Garde Std Bk" panose="020B0502020202020204" pitchFamily="34" charset="0"/>
              </a:rPr>
              <a:t>Tél</a:t>
            </a:r>
            <a:r>
              <a:rPr lang="fr-FR" sz="800">
                <a:latin typeface="ITC Avant Garde Std Bk" panose="020B0502020202020204" pitchFamily="34" charset="0"/>
              </a:rPr>
              <a:t> : </a:t>
            </a:r>
            <a:r>
              <a:rPr lang="fr-FR" sz="800" b="1">
                <a:latin typeface="ITC Avant Garde Std Bk" panose="020B0502020202020204" pitchFamily="34" charset="0"/>
              </a:rPr>
              <a:t>06 26 55 79 53</a:t>
            </a:r>
            <a:endParaRPr lang="en-ID" sz="701" b="1">
              <a:latin typeface="ITC Avant Garde Std Bk" panose="020B0502020202020204" pitchFamily="34" charset="0"/>
            </a:endParaRPr>
          </a:p>
        </p:txBody>
      </p:sp>
      <p:sp>
        <p:nvSpPr>
          <p:cNvPr id="153" name="TextBox 48">
            <a:extLst>
              <a:ext uri="{FF2B5EF4-FFF2-40B4-BE49-F238E27FC236}">
                <a16:creationId xmlns:a16="http://schemas.microsoft.com/office/drawing/2014/main" id="{DE624337-A2D5-3E4E-8FF4-9887668F3520}"/>
              </a:ext>
            </a:extLst>
          </p:cNvPr>
          <p:cNvSpPr txBox="1"/>
          <p:nvPr/>
        </p:nvSpPr>
        <p:spPr>
          <a:xfrm>
            <a:off x="3026059" y="6310379"/>
            <a:ext cx="20537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u="sng">
                <a:latin typeface="ITC Avant Garde Std Bk" panose="020B0502020202020204" pitchFamily="34" charset="0"/>
              </a:rPr>
              <a:t>Mail</a:t>
            </a:r>
            <a:r>
              <a:rPr lang="fr-FR" sz="800">
                <a:latin typeface="ITC Avant Garde Std Bk" panose="020B0502020202020204" pitchFamily="34" charset="0"/>
              </a:rPr>
              <a:t> : </a:t>
            </a:r>
            <a:r>
              <a:rPr lang="fr-FR" sz="800" b="1">
                <a:latin typeface="ITC Avant Garde Std Bk" panose="020B0502020202020204" pitchFamily="34" charset="0"/>
              </a:rPr>
              <a:t>alexandre.alardain@lorr-up.fr</a:t>
            </a:r>
            <a:endParaRPr lang="en-ID" sz="701" b="1">
              <a:latin typeface="ITC Avant Garde Std Bk" panose="020B0502020202020204" pitchFamily="34" charset="0"/>
            </a:endParaRPr>
          </a:p>
        </p:txBody>
      </p:sp>
      <p:sp>
        <p:nvSpPr>
          <p:cNvPr id="157" name="TextBox 48">
            <a:extLst>
              <a:ext uri="{FF2B5EF4-FFF2-40B4-BE49-F238E27FC236}">
                <a16:creationId xmlns:a16="http://schemas.microsoft.com/office/drawing/2014/main" id="{7C68B075-7DD2-C4E0-FD11-A93682D4CD30}"/>
              </a:ext>
            </a:extLst>
          </p:cNvPr>
          <p:cNvSpPr txBox="1"/>
          <p:nvPr/>
        </p:nvSpPr>
        <p:spPr>
          <a:xfrm>
            <a:off x="1883245" y="6495720"/>
            <a:ext cx="14077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u="sng">
                <a:latin typeface="ITC Avant Garde Std Bk" panose="020B0502020202020204" pitchFamily="34" charset="0"/>
              </a:rPr>
              <a:t>Site web</a:t>
            </a:r>
            <a:r>
              <a:rPr lang="fr-FR" sz="800">
                <a:latin typeface="ITC Avant Garde Std Bk" panose="020B0502020202020204" pitchFamily="34" charset="0"/>
              </a:rPr>
              <a:t> : </a:t>
            </a:r>
            <a:r>
              <a:rPr lang="fr-FR" sz="800" b="1">
                <a:latin typeface="ITC Avant Garde Std Bk" panose="020B0502020202020204" pitchFamily="34" charset="0"/>
              </a:rPr>
              <a:t>www.lorr-up.fr</a:t>
            </a:r>
            <a:endParaRPr lang="en-ID" sz="701" b="1">
              <a:latin typeface="ITC Avant Garde Std Bk" panose="020B0502020202020204" pitchFamily="34" charset="0"/>
            </a:endParaRPr>
          </a:p>
        </p:txBody>
      </p:sp>
      <p:pic>
        <p:nvPicPr>
          <p:cNvPr id="159" name="Espace réservé du contenu 5">
            <a:extLst>
              <a:ext uri="{FF2B5EF4-FFF2-40B4-BE49-F238E27FC236}">
                <a16:creationId xmlns:a16="http://schemas.microsoft.com/office/drawing/2014/main" id="{751D255E-777A-CE98-1DEB-E99927B234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10" y="6169396"/>
            <a:ext cx="1307835" cy="521520"/>
          </a:xfrm>
          <a:prstGeom prst="rect">
            <a:avLst/>
          </a:prstGeom>
        </p:spPr>
      </p:pic>
      <p:cxnSp>
        <p:nvCxnSpPr>
          <p:cNvPr id="162" name="Connecteur droit 161">
            <a:extLst>
              <a:ext uri="{FF2B5EF4-FFF2-40B4-BE49-F238E27FC236}">
                <a16:creationId xmlns:a16="http://schemas.microsoft.com/office/drawing/2014/main" id="{A4B15DE7-AA92-E196-417D-52DB6DC2F730}"/>
              </a:ext>
            </a:extLst>
          </p:cNvPr>
          <p:cNvCxnSpPr>
            <a:cxnSpLocks/>
          </p:cNvCxnSpPr>
          <p:nvPr/>
        </p:nvCxnSpPr>
        <p:spPr>
          <a:xfrm>
            <a:off x="575410" y="6057716"/>
            <a:ext cx="10893086" cy="0"/>
          </a:xfrm>
          <a:prstGeom prst="line">
            <a:avLst/>
          </a:prstGeom>
          <a:ln w="12700">
            <a:solidFill>
              <a:srgbClr val="BFBFB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9" name="Rectangle 178">
            <a:extLst>
              <a:ext uri="{FF2B5EF4-FFF2-40B4-BE49-F238E27FC236}">
                <a16:creationId xmlns:a16="http://schemas.microsoft.com/office/drawing/2014/main" id="{77890BAC-BF7D-2C4D-1EFF-D173A4FF5EDC}"/>
              </a:ext>
            </a:extLst>
          </p:cNvPr>
          <p:cNvSpPr/>
          <p:nvPr/>
        </p:nvSpPr>
        <p:spPr>
          <a:xfrm>
            <a:off x="0" y="6796308"/>
            <a:ext cx="12192000" cy="61692"/>
          </a:xfrm>
          <a:prstGeom prst="rect">
            <a:avLst/>
          </a:prstGeom>
          <a:solidFill>
            <a:srgbClr val="FAA7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200">
              <a:latin typeface="ITC Avant Garde Std Bk" panose="020B0502020202020204" pitchFamily="34" charset="0"/>
            </a:endParaRPr>
          </a:p>
        </p:txBody>
      </p:sp>
      <p:pic>
        <p:nvPicPr>
          <p:cNvPr id="41" name="Picture 3">
            <a:extLst>
              <a:ext uri="{FF2B5EF4-FFF2-40B4-BE49-F238E27FC236}">
                <a16:creationId xmlns:a16="http://schemas.microsoft.com/office/drawing/2014/main" id="{340ADBC9-E72D-53F5-2E35-6D142954A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68" t="29782" r="56973" b="39058"/>
          <a:stretch>
            <a:fillRect/>
          </a:stretch>
        </p:blipFill>
        <p:spPr bwMode="auto">
          <a:xfrm>
            <a:off x="9504252" y="-28047"/>
            <a:ext cx="2172946" cy="164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400D7EED-4CFC-ADD5-91D9-CAA0FD9AF134}"/>
              </a:ext>
            </a:extLst>
          </p:cNvPr>
          <p:cNvSpPr txBox="1"/>
          <p:nvPr/>
        </p:nvSpPr>
        <p:spPr>
          <a:xfrm>
            <a:off x="629626" y="2254121"/>
            <a:ext cx="5527255" cy="3535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ITC Avant Garde Std Bk" panose="020B0502020202020204" pitchFamily="34" charset="0"/>
              </a:rPr>
              <a:t>Caractéristiques des locaux :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FR" sz="1200" dirty="0">
                <a:latin typeface="ITC Avant Garde Std Bk" panose="020B0502020202020204" pitchFamily="34" charset="0"/>
              </a:rPr>
              <a:t>Surface bureau aménagée : </a:t>
            </a:r>
            <a:r>
              <a:rPr lang="fr-FR" sz="1200" dirty="0">
                <a:latin typeface="ITC Avant Garde Std Bk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40 ²</a:t>
            </a:r>
            <a:endParaRPr lang="fr-FR" sz="1200" dirty="0">
              <a:effectLst/>
              <a:latin typeface="ITC Avant Garde Std Bk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FR" sz="1200" dirty="0">
                <a:latin typeface="ITC Avant Garde Std Bk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Surface atelier/stockage : 150 m²</a:t>
            </a:r>
            <a:endParaRPr lang="fr-FR" sz="1200" dirty="0">
              <a:latin typeface="ITC Avant Garde Std Bk" panose="020B0502020202020204" pitchFamily="34" charset="0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FR" sz="1200" dirty="0">
                <a:latin typeface="ITC Avant Garde Std Bk" panose="020B0502020202020204" pitchFamily="34" charset="0"/>
              </a:rPr>
              <a:t>Sanitaires : oui</a:t>
            </a:r>
            <a:endParaRPr lang="fr-FR" sz="1200" dirty="0">
              <a:effectLst/>
              <a:latin typeface="ITC Avant Garde Std Bk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FR" sz="1200" dirty="0">
                <a:latin typeface="ITC Avant Garde Std Bk" panose="020B0502020202020204" pitchFamily="34" charset="0"/>
              </a:rPr>
              <a:t>Vestiaires/douches : non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FR" sz="1200" dirty="0">
                <a:latin typeface="ITC Avant Garde Std Bk" panose="020B0502020202020204" pitchFamily="34" charset="0"/>
              </a:rPr>
              <a:t>Porte sectionnelle : oui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FR" sz="1200" dirty="0">
                <a:latin typeface="ITC Avant Garde Std Bk" panose="020B0502020202020204" pitchFamily="34" charset="0"/>
              </a:rPr>
              <a:t>Accès PL : oui sur </a:t>
            </a:r>
            <a:r>
              <a:rPr lang="fr-FR" sz="1200" dirty="0" err="1">
                <a:latin typeface="ITC Avant Garde Std Bk" panose="020B0502020202020204" pitchFamily="34" charset="0"/>
              </a:rPr>
              <a:t>lq</a:t>
            </a:r>
            <a:r>
              <a:rPr lang="fr-FR" sz="1200" dirty="0">
                <a:latin typeface="ITC Avant Garde Std Bk" panose="020B0502020202020204" pitchFamily="34" charset="0"/>
              </a:rPr>
              <a:t> zone, maximum 20 m3 dans le local</a:t>
            </a:r>
            <a:endParaRPr lang="fr-FR" sz="1200" dirty="0">
              <a:effectLst/>
              <a:latin typeface="ITC Avant Garde Std Bk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FR" sz="1200" dirty="0">
                <a:latin typeface="ITC Avant Garde Std Bk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Chauffage d’atelier soufflant au gaz</a:t>
            </a:r>
          </a:p>
          <a:p>
            <a:endParaRPr lang="fr-FR" sz="1200" dirty="0">
              <a:effectLst/>
              <a:latin typeface="ITC Avant Garde Std Bk" panose="020B0502020202020204" pitchFamily="34" charset="0"/>
              <a:ea typeface="Times New Roman" panose="02020603050405020304" pitchFamily="18" charset="0"/>
            </a:endParaRPr>
          </a:p>
          <a:p>
            <a:r>
              <a:rPr lang="fr-FR" sz="1200" dirty="0">
                <a:latin typeface="ITC Avant Garde Std Bk" panose="020B0502020202020204" pitchFamily="34" charset="0"/>
                <a:ea typeface="Times New Roman" panose="02020603050405020304" pitchFamily="18" charset="0"/>
              </a:rPr>
              <a:t>Services présents sur la commune ou à proximité : </a:t>
            </a:r>
            <a:r>
              <a:rPr lang="fr-FR" sz="1200" dirty="0">
                <a:effectLst/>
                <a:latin typeface="ITC Avant Garde Std Bk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déchetterie implantée sur la zone, service de restauration sur la zone</a:t>
            </a:r>
            <a:endParaRPr lang="fr-FR" sz="1200" dirty="0">
              <a:effectLst/>
              <a:latin typeface="ITC Avant Garde Std Bk" panose="020B0502020202020204" pitchFamily="34" charset="0"/>
              <a:ea typeface="Times New Roman" panose="02020603050405020304" pitchFamily="18" charset="0"/>
            </a:endParaRPr>
          </a:p>
          <a:p>
            <a:endParaRPr lang="fr-FR" sz="1200" dirty="0">
              <a:effectLst/>
              <a:latin typeface="ITC Avant Garde Std Bk" panose="020B0502020202020204" pitchFamily="34" charset="0"/>
              <a:ea typeface="Times New Roman" panose="02020603050405020304" pitchFamily="18" charset="0"/>
            </a:endParaRPr>
          </a:p>
          <a:p>
            <a:r>
              <a:rPr lang="fr-FR" sz="1200" dirty="0">
                <a:effectLst/>
                <a:latin typeface="ITC Avant Garde Std Bk" panose="020B0502020202020204" pitchFamily="34" charset="0"/>
                <a:ea typeface="Times New Roman" panose="02020603050405020304" pitchFamily="18" charset="0"/>
              </a:rPr>
              <a:t>Possibilité d’exonérations d’impôts ZRR sous conditions</a:t>
            </a:r>
          </a:p>
          <a:p>
            <a:endParaRPr lang="fr-FR" sz="1200" dirty="0">
              <a:latin typeface="ITC Avant Garde Std Bk" panose="020B0502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effectLst/>
                <a:latin typeface="ITC Avant Garde Std Bk" panose="020B0502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Construit en 2011</a:t>
            </a:r>
            <a:endParaRPr lang="fr-FR" sz="1200" dirty="0">
              <a:solidFill>
                <a:srgbClr val="FF0000"/>
              </a:solidFill>
              <a:latin typeface="ITC Avant Garde Std Bk" panose="020B0502020202020204" pitchFamily="34" charset="0"/>
            </a:endParaRPr>
          </a:p>
          <a:p>
            <a:pPr lvl="0">
              <a:tabLst>
                <a:tab pos="457200" algn="l"/>
              </a:tabLst>
            </a:pPr>
            <a:r>
              <a:rPr lang="fr-FR" sz="1200" dirty="0">
                <a:latin typeface="ITC Avant Garde Std Bk" panose="020B0502020202020204" pitchFamily="34" charset="0"/>
                <a:ea typeface="Times New Roman" panose="02020603050405020304" pitchFamily="18" charset="0"/>
              </a:rPr>
              <a:t>Activités déjà sur place : recyclerie, infographiste, activité de plasturgie, entreprise de matériel agricole et </a:t>
            </a:r>
            <a:r>
              <a:rPr lang="fr-FR" sz="1200" dirty="0" err="1">
                <a:latin typeface="ITC Avant Garde Std Bk" panose="020B0502020202020204" pitchFamily="34" charset="0"/>
                <a:ea typeface="Times New Roman" panose="02020603050405020304" pitchFamily="18" charset="0"/>
              </a:rPr>
              <a:t>mattelasserie</a:t>
            </a:r>
            <a:r>
              <a:rPr lang="fr-FR" sz="1200" dirty="0">
                <a:latin typeface="ITC Avant Garde Std Bk" panose="020B0502020202020204" pitchFamily="34" charset="0"/>
                <a:ea typeface="Times New Roman" panose="02020603050405020304" pitchFamily="18" charset="0"/>
              </a:rPr>
              <a:t> </a:t>
            </a:r>
            <a:endParaRPr lang="fr-FR" sz="1200" dirty="0">
              <a:solidFill>
                <a:srgbClr val="FF0000"/>
              </a:solidFill>
              <a:latin typeface="ITC Avant Garde Std Bk" panose="020B0502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FR" sz="1200" dirty="0">
              <a:effectLst/>
              <a:latin typeface="ITC Avant Garde Std Bk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2FAE5A-06D9-BA37-67C1-1F77A5DE7ED3}"/>
              </a:ext>
            </a:extLst>
          </p:cNvPr>
          <p:cNvGrpSpPr/>
          <p:nvPr/>
        </p:nvGrpSpPr>
        <p:grpSpPr>
          <a:xfrm>
            <a:off x="6268012" y="1890495"/>
            <a:ext cx="5533463" cy="338554"/>
            <a:chOff x="575413" y="1890495"/>
            <a:chExt cx="4990026" cy="33855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0770BCF-E472-0AE1-E75B-48EB4550BB15}"/>
                </a:ext>
              </a:extLst>
            </p:cNvPr>
            <p:cNvSpPr/>
            <p:nvPr/>
          </p:nvSpPr>
          <p:spPr>
            <a:xfrm>
              <a:off x="691801" y="1907233"/>
              <a:ext cx="4873633" cy="268720"/>
            </a:xfrm>
            <a:prstGeom prst="rect">
              <a:avLst/>
            </a:prstGeom>
            <a:solidFill>
              <a:srgbClr val="000000">
                <a:alpha val="10196"/>
              </a:srgb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ITC Avant Garde Std Bk" panose="020B050202020202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3AEA64C-751A-E351-5538-B7B44CC3AA39}"/>
                </a:ext>
              </a:extLst>
            </p:cNvPr>
            <p:cNvSpPr/>
            <p:nvPr/>
          </p:nvSpPr>
          <p:spPr>
            <a:xfrm>
              <a:off x="575413" y="1907193"/>
              <a:ext cx="158831" cy="268720"/>
            </a:xfrm>
            <a:prstGeom prst="rect">
              <a:avLst/>
            </a:prstGeom>
            <a:solidFill>
              <a:srgbClr val="FAA7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ITC Avant Garde Std Bk" panose="020B0502020202020204" pitchFamily="34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74B83B34-D47B-681D-55BD-CBE2119A317C}"/>
                </a:ext>
              </a:extLst>
            </p:cNvPr>
            <p:cNvSpPr txBox="1"/>
            <p:nvPr/>
          </p:nvSpPr>
          <p:spPr>
            <a:xfrm>
              <a:off x="791623" y="1890495"/>
              <a:ext cx="477381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600" b="1" dirty="0">
                  <a:latin typeface="ITC Avant Garde Std Bk" panose="020B0502020202020204" pitchFamily="34" charset="0"/>
                  <a:cs typeface="Poppins" panose="00000500000000000000" pitchFamily="2" charset="0"/>
                </a:rPr>
                <a:t>SERVICES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3CE0417D-1667-36BC-9D32-8D10542C2C5E}"/>
              </a:ext>
            </a:extLst>
          </p:cNvPr>
          <p:cNvGrpSpPr/>
          <p:nvPr/>
        </p:nvGrpSpPr>
        <p:grpSpPr>
          <a:xfrm>
            <a:off x="6268012" y="4228775"/>
            <a:ext cx="5533457" cy="338554"/>
            <a:chOff x="575413" y="1890495"/>
            <a:chExt cx="4990021" cy="33855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4C39F5F-6424-27EE-F11F-96AB967EE756}"/>
                </a:ext>
              </a:extLst>
            </p:cNvPr>
            <p:cNvSpPr/>
            <p:nvPr/>
          </p:nvSpPr>
          <p:spPr>
            <a:xfrm>
              <a:off x="691801" y="1907233"/>
              <a:ext cx="4873633" cy="268720"/>
            </a:xfrm>
            <a:prstGeom prst="rect">
              <a:avLst/>
            </a:prstGeom>
            <a:solidFill>
              <a:srgbClr val="000000">
                <a:alpha val="10196"/>
              </a:srgb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ITC Avant Garde Std Bk" panose="020B0502020202020204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DD9A571-E1EA-5B0D-BA6E-8498A16A7BB4}"/>
                </a:ext>
              </a:extLst>
            </p:cNvPr>
            <p:cNvSpPr/>
            <p:nvPr/>
          </p:nvSpPr>
          <p:spPr>
            <a:xfrm>
              <a:off x="575413" y="1907193"/>
              <a:ext cx="158831" cy="268720"/>
            </a:xfrm>
            <a:prstGeom prst="rect">
              <a:avLst/>
            </a:prstGeom>
            <a:solidFill>
              <a:srgbClr val="FAA7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ITC Avant Garde Std Bk" panose="020B0502020202020204" pitchFamily="34" charset="0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6E042071-68F7-328E-9F9D-C8147E7D40A4}"/>
                </a:ext>
              </a:extLst>
            </p:cNvPr>
            <p:cNvSpPr txBox="1"/>
            <p:nvPr/>
          </p:nvSpPr>
          <p:spPr>
            <a:xfrm>
              <a:off x="741710" y="1890495"/>
              <a:ext cx="477381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600" b="1" dirty="0">
                  <a:latin typeface="ITC Avant Garde Std Bk" panose="020B0502020202020204" pitchFamily="34" charset="0"/>
                  <a:cs typeface="Poppins" panose="00000500000000000000" pitchFamily="2" charset="0"/>
                </a:rPr>
                <a:t>RACCORDEMENTS</a:t>
              </a:r>
            </a:p>
          </p:txBody>
        </p: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DF394EA5-27F5-3312-6A75-012B1F43344F}"/>
              </a:ext>
            </a:extLst>
          </p:cNvPr>
          <p:cNvSpPr txBox="1"/>
          <p:nvPr/>
        </p:nvSpPr>
        <p:spPr>
          <a:xfrm>
            <a:off x="6285409" y="2307807"/>
            <a:ext cx="5559163" cy="1388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>
                <a:latin typeface="ITC Avant Garde Std Bk" panose="020B0502020202020204" pitchFamily="34" charset="0"/>
              </a:rPr>
              <a:t>Salle de réunion : </a:t>
            </a:r>
            <a:r>
              <a:rPr lang="fr-FR" sz="1200" dirty="0">
                <a:effectLst/>
                <a:latin typeface="ITC Avant Garde Std Bk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</a:t>
            </a:r>
            <a:endParaRPr lang="fr-FR" sz="1200" dirty="0">
              <a:latin typeface="ITC Avant Garde Std Bk" panose="020B0502020202020204" pitchFamily="34" charset="0"/>
            </a:endParaRPr>
          </a:p>
          <a:p>
            <a:endParaRPr lang="fr-FR" sz="1200" dirty="0">
              <a:latin typeface="ITC Avant Garde Std Bk" panose="020B0502020202020204" pitchFamily="34" charset="0"/>
            </a:endParaRPr>
          </a:p>
          <a:p>
            <a:r>
              <a:rPr lang="fr-FR" sz="1200" dirty="0">
                <a:latin typeface="ITC Avant Garde Std Bk" panose="020B0502020202020204" pitchFamily="34" charset="0"/>
              </a:rPr>
              <a:t>Permanence du Pôle Entreprenariat du Pays Terres de Lorraine</a:t>
            </a:r>
          </a:p>
          <a:p>
            <a:endParaRPr lang="fr-FR" sz="1200" dirty="0">
              <a:latin typeface="ITC Avant Garde Std Bk" panose="020B0502020202020204" pitchFamily="34" charset="0"/>
            </a:endParaRPr>
          </a:p>
          <a:p>
            <a:r>
              <a:rPr lang="fr-FR" sz="1200" dirty="0">
                <a:latin typeface="ITC Avant Garde Std Bk" panose="020B0502020202020204" pitchFamily="34" charset="0"/>
              </a:rPr>
              <a:t>Bureaux : </a:t>
            </a:r>
            <a:r>
              <a:rPr lang="fr-FR" sz="1200" dirty="0">
                <a:effectLst/>
                <a:latin typeface="ITC Avant Garde Std Bk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inclus dans les locaux</a:t>
            </a:r>
            <a:endParaRPr lang="fr-FR" sz="1200" dirty="0">
              <a:latin typeface="ITC Avant Garde Std Bk" panose="020B0502020202020204" pitchFamily="34" charset="0"/>
            </a:endParaRPr>
          </a:p>
          <a:p>
            <a:endParaRPr lang="fr-FR" sz="1200" dirty="0">
              <a:latin typeface="ITC Avant Garde Std Bk" panose="020B0502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effectLst/>
                <a:latin typeface="ITC Avant Garde Std Bk" panose="020B0502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Parking gratuit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B3879AA-CA02-C0DD-ABB7-BD9164289CC6}"/>
              </a:ext>
            </a:extLst>
          </p:cNvPr>
          <p:cNvSpPr txBox="1"/>
          <p:nvPr/>
        </p:nvSpPr>
        <p:spPr>
          <a:xfrm>
            <a:off x="6356076" y="4620025"/>
            <a:ext cx="50166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ITC Avant Garde Std Bk" panose="020B0502020202020204" pitchFamily="34" charset="0"/>
              </a:rPr>
              <a:t>Gaz : </a:t>
            </a:r>
            <a:r>
              <a:rPr lang="fr-FR" sz="1200" dirty="0">
                <a:effectLst/>
                <a:latin typeface="ITC Avant Garde Std Bk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oui, abonnement à la charge du locataire</a:t>
            </a:r>
            <a:endParaRPr lang="fr-FR" sz="1200" dirty="0">
              <a:latin typeface="ITC Avant Garde Std Bk" panose="020B0502020202020204" pitchFamily="34" charset="0"/>
            </a:endParaRPr>
          </a:p>
          <a:p>
            <a:pPr lvl="0">
              <a:tabLst>
                <a:tab pos="457200" algn="l"/>
              </a:tabLst>
            </a:pPr>
            <a:r>
              <a:rPr lang="fr-FR" sz="1200" dirty="0">
                <a:latin typeface="ITC Avant Garde Std Bk" panose="020B0502020202020204" pitchFamily="34" charset="0"/>
              </a:rPr>
              <a:t>Electricité : </a:t>
            </a:r>
            <a:r>
              <a:rPr lang="fr-FR" sz="1200" dirty="0">
                <a:effectLst/>
                <a:latin typeface="ITC Avant Garde Std Bk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oui, abonnement à la charge du locataire</a:t>
            </a:r>
          </a:p>
          <a:p>
            <a:r>
              <a:rPr lang="fr-FR" sz="1200" dirty="0">
                <a:latin typeface="ITC Avant Garde Std Bk" panose="020B0502020202020204" pitchFamily="34" charset="0"/>
              </a:rPr>
              <a:t>Fibre optique : oui, à la charge du locataire</a:t>
            </a:r>
          </a:p>
          <a:p>
            <a:endParaRPr lang="fr-FR" sz="1200" dirty="0">
              <a:latin typeface="ITC Avant Garde Std Bk" panose="020B0502020202020204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75049FBF-74F9-C26C-34FD-C3C8F538AF3D}"/>
              </a:ext>
            </a:extLst>
          </p:cNvPr>
          <p:cNvGrpSpPr/>
          <p:nvPr/>
        </p:nvGrpSpPr>
        <p:grpSpPr>
          <a:xfrm>
            <a:off x="5344058" y="1158387"/>
            <a:ext cx="3979574" cy="356394"/>
            <a:chOff x="5982100" y="1186685"/>
            <a:chExt cx="2474425" cy="37419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CFBDD503-22FC-2F47-4322-9BC5B308F987}"/>
                </a:ext>
              </a:extLst>
            </p:cNvPr>
            <p:cNvSpPr/>
            <p:nvPr/>
          </p:nvSpPr>
          <p:spPr>
            <a:xfrm>
              <a:off x="6635148" y="1200370"/>
              <a:ext cx="1186474" cy="360513"/>
            </a:xfrm>
            <a:prstGeom prst="roundRect">
              <a:avLst/>
            </a:prstGeom>
            <a:solidFill>
              <a:srgbClr val="FAA70D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ITC Avant Garde Std Bk" panose="020B0502020202020204" pitchFamily="34" charset="0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E1DC684-8349-6B6D-CA03-3C6C56F1F89B}"/>
                </a:ext>
              </a:extLst>
            </p:cNvPr>
            <p:cNvSpPr txBox="1"/>
            <p:nvPr/>
          </p:nvSpPr>
          <p:spPr>
            <a:xfrm>
              <a:off x="5982100" y="1186685"/>
              <a:ext cx="2474425" cy="3554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ITC Avant Garde Std Bk" panose="020B0502020202020204" pitchFamily="34" charset="0"/>
                </a:rPr>
                <a:t>A partir de 60 m²</a:t>
              </a:r>
              <a:endParaRPr lang="fr-FR" sz="1600" dirty="0">
                <a:solidFill>
                  <a:srgbClr val="FF0000"/>
                </a:solidFill>
                <a:latin typeface="ITC Avant Garde Std Bk" panose="020B0502020202020204" pitchFamily="34" charset="0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012DC865-6EFD-688D-79EE-664D16D6BFA3}"/>
              </a:ext>
            </a:extLst>
          </p:cNvPr>
          <p:cNvGrpSpPr/>
          <p:nvPr/>
        </p:nvGrpSpPr>
        <p:grpSpPr>
          <a:xfrm>
            <a:off x="3334875" y="1172361"/>
            <a:ext cx="2172946" cy="595433"/>
            <a:chOff x="3064302" y="1200370"/>
            <a:chExt cx="2492552" cy="613322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ABCE6358-4E9F-5324-2A22-F487DDECA4DD}"/>
                </a:ext>
              </a:extLst>
            </p:cNvPr>
            <p:cNvSpPr/>
            <p:nvPr/>
          </p:nvSpPr>
          <p:spPr>
            <a:xfrm>
              <a:off x="3064302" y="1200370"/>
              <a:ext cx="2492552" cy="360513"/>
            </a:xfrm>
            <a:prstGeom prst="roundRect">
              <a:avLst/>
            </a:prstGeom>
            <a:solidFill>
              <a:srgbClr val="FAA70D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ITC Avant Garde Std Bk" panose="020B0502020202020204" pitchFamily="34" charset="0"/>
              </a:endParaRP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CA7BB724-A15F-A147-22DE-0FC84B1F1615}"/>
                </a:ext>
              </a:extLst>
            </p:cNvPr>
            <p:cNvSpPr txBox="1"/>
            <p:nvPr/>
          </p:nvSpPr>
          <p:spPr>
            <a:xfrm>
              <a:off x="3064302" y="1211349"/>
              <a:ext cx="2492552" cy="6023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ITC Avant Garde Std Bk" panose="020B0502020202020204" pitchFamily="34" charset="0"/>
                </a:rPr>
                <a:t>ALLAIN (54 170)</a:t>
              </a:r>
            </a:p>
            <a:p>
              <a:pPr algn="ctr"/>
              <a:endParaRPr lang="fr-FR" sz="1600" b="1" dirty="0">
                <a:solidFill>
                  <a:schemeClr val="bg1"/>
                </a:solidFill>
                <a:latin typeface="ITC Avant Garde Std Bk" panose="020B0502020202020204" pitchFamily="34" charset="0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43144781-D47F-DFEE-BC06-C772A167FAFE}"/>
              </a:ext>
            </a:extLst>
          </p:cNvPr>
          <p:cNvGrpSpPr/>
          <p:nvPr/>
        </p:nvGrpSpPr>
        <p:grpSpPr>
          <a:xfrm>
            <a:off x="237355" y="1173161"/>
            <a:ext cx="2416238" cy="360513"/>
            <a:chOff x="447059" y="1200370"/>
            <a:chExt cx="1893739" cy="36051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6910210E-4893-86E9-9266-6A43D81AE497}"/>
                </a:ext>
              </a:extLst>
            </p:cNvPr>
            <p:cNvSpPr/>
            <p:nvPr/>
          </p:nvSpPr>
          <p:spPr>
            <a:xfrm>
              <a:off x="575410" y="1200370"/>
              <a:ext cx="1637038" cy="360513"/>
            </a:xfrm>
            <a:prstGeom prst="roundRect">
              <a:avLst/>
            </a:prstGeom>
            <a:solidFill>
              <a:srgbClr val="FAA70D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ITC Avant Garde Std Bk" panose="020B0502020202020204" pitchFamily="34" charset="0"/>
              </a:endParaRP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52271A24-D464-A84B-341B-13897525272D}"/>
                </a:ext>
              </a:extLst>
            </p:cNvPr>
            <p:cNvSpPr txBox="1"/>
            <p:nvPr/>
          </p:nvSpPr>
          <p:spPr>
            <a:xfrm>
              <a:off x="447059" y="1221459"/>
              <a:ext cx="1893739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600">
                  <a:solidFill>
                    <a:schemeClr val="bg1"/>
                  </a:solidFill>
                  <a:latin typeface="ITC Avant Garde Std Bk" panose="020B0502020202020204" pitchFamily="34" charset="0"/>
                </a:rPr>
                <a:t>À </a:t>
              </a:r>
              <a:r>
                <a:rPr lang="fr-FR" sz="1600" b="1">
                  <a:solidFill>
                    <a:schemeClr val="bg1"/>
                  </a:solidFill>
                  <a:latin typeface="ITC Avant Garde Std Bk" panose="020B0502020202020204" pitchFamily="34" charset="0"/>
                </a:rPr>
                <a:t>LOUER</a:t>
              </a:r>
            </a:p>
          </p:txBody>
        </p:sp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EB416E43-47C0-B1BD-C0FE-C1B406C948C3}"/>
              </a:ext>
            </a:extLst>
          </p:cNvPr>
          <p:cNvSpPr txBox="1"/>
          <p:nvPr/>
        </p:nvSpPr>
        <p:spPr>
          <a:xfrm>
            <a:off x="340427" y="165316"/>
            <a:ext cx="85968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chemeClr val="bg1"/>
                </a:solidFill>
                <a:latin typeface="ITC Avant Garde Std Bk" panose="020B0502020202020204" pitchFamily="34" charset="0"/>
              </a:rPr>
              <a:t>LOCAL ARTISANAL</a:t>
            </a:r>
            <a:endParaRPr lang="fr-FR" sz="3600" dirty="0">
              <a:solidFill>
                <a:schemeClr val="bg1"/>
              </a:solidFill>
              <a:latin typeface="ITC Avant Garde Std Bk" panose="020B050202020202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5FA33DF-A189-F5F9-5FA6-DAA49D1AA369}"/>
              </a:ext>
            </a:extLst>
          </p:cNvPr>
          <p:cNvGrpSpPr/>
          <p:nvPr/>
        </p:nvGrpSpPr>
        <p:grpSpPr>
          <a:xfrm>
            <a:off x="6430468" y="6137761"/>
            <a:ext cx="4925452" cy="573403"/>
            <a:chOff x="6430468" y="6137761"/>
            <a:chExt cx="4925452" cy="573403"/>
          </a:xfrm>
        </p:grpSpPr>
        <p:sp>
          <p:nvSpPr>
            <p:cNvPr id="11" name="TextBox 48">
              <a:extLst>
                <a:ext uri="{FF2B5EF4-FFF2-40B4-BE49-F238E27FC236}">
                  <a16:creationId xmlns:a16="http://schemas.microsoft.com/office/drawing/2014/main" id="{B58BC2ED-1BD0-E208-6489-DE791679C419}"/>
                </a:ext>
              </a:extLst>
            </p:cNvPr>
            <p:cNvSpPr txBox="1"/>
            <p:nvPr/>
          </p:nvSpPr>
          <p:spPr>
            <a:xfrm>
              <a:off x="7568985" y="6156574"/>
              <a:ext cx="279114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dirty="0">
                  <a:latin typeface="ITC Avant Garde Std Bk" panose="020B0502020202020204" pitchFamily="34" charset="0"/>
                </a:rPr>
                <a:t>Votre contact CC Pays de Colombey Sud Toulois : Adrien KRIEG</a:t>
              </a:r>
              <a:endParaRPr lang="en-ID" sz="701" b="1" dirty="0">
                <a:latin typeface="ITC Avant Garde Std Bk" panose="020B0502020202020204" pitchFamily="34" charset="0"/>
              </a:endParaRPr>
            </a:p>
          </p:txBody>
        </p:sp>
        <p:sp>
          <p:nvSpPr>
            <p:cNvPr id="13" name="TextBox 48">
              <a:extLst>
                <a:ext uri="{FF2B5EF4-FFF2-40B4-BE49-F238E27FC236}">
                  <a16:creationId xmlns:a16="http://schemas.microsoft.com/office/drawing/2014/main" id="{7375A0B1-73A8-EB4F-4FF2-645D0C1525EE}"/>
                </a:ext>
              </a:extLst>
            </p:cNvPr>
            <p:cNvSpPr txBox="1"/>
            <p:nvPr/>
          </p:nvSpPr>
          <p:spPr>
            <a:xfrm>
              <a:off x="7568985" y="6322732"/>
              <a:ext cx="98456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u="sng" dirty="0">
                  <a:latin typeface="ITC Avant Garde Std Bk" panose="020B0502020202020204" pitchFamily="34" charset="0"/>
                </a:rPr>
                <a:t>Tél</a:t>
              </a:r>
              <a:r>
                <a:rPr lang="fr-FR" sz="800" dirty="0">
                  <a:latin typeface="ITC Avant Garde Std Bk" panose="020B0502020202020204" pitchFamily="34" charset="0"/>
                </a:rPr>
                <a:t> : 03 83 52 86 13</a:t>
              </a:r>
              <a:endParaRPr lang="en-ID" sz="701" b="1" dirty="0">
                <a:latin typeface="ITC Avant Garde Std Bk" panose="020B0502020202020204" pitchFamily="34" charset="0"/>
              </a:endParaRPr>
            </a:p>
          </p:txBody>
        </p:sp>
        <p:sp>
          <p:nvSpPr>
            <p:cNvPr id="18" name="TextBox 48">
              <a:extLst>
                <a:ext uri="{FF2B5EF4-FFF2-40B4-BE49-F238E27FC236}">
                  <a16:creationId xmlns:a16="http://schemas.microsoft.com/office/drawing/2014/main" id="{BD65E3C1-EF8C-E3B7-C60B-C0067BF06CDE}"/>
                </a:ext>
              </a:extLst>
            </p:cNvPr>
            <p:cNvSpPr txBox="1"/>
            <p:nvPr/>
          </p:nvSpPr>
          <p:spPr>
            <a:xfrm>
              <a:off x="9319785" y="6321924"/>
              <a:ext cx="203613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u="sng" dirty="0">
                  <a:latin typeface="ITC Avant Garde Std Bk" panose="020B0502020202020204" pitchFamily="34" charset="0"/>
                </a:rPr>
                <a:t>Mail</a:t>
              </a:r>
              <a:r>
                <a:rPr lang="fr-FR" sz="800" dirty="0">
                  <a:latin typeface="ITC Avant Garde Std Bk" panose="020B0502020202020204" pitchFamily="34" charset="0"/>
                </a:rPr>
                <a:t> : a-krieg@pays-colombey-sudtoulois.fr </a:t>
              </a:r>
              <a:endParaRPr lang="en-ID" sz="701" b="1" dirty="0">
                <a:latin typeface="ITC Avant Garde Std Bk" panose="020B0502020202020204" pitchFamily="34" charset="0"/>
              </a:endParaRPr>
            </a:p>
          </p:txBody>
        </p:sp>
        <p:sp>
          <p:nvSpPr>
            <p:cNvPr id="20" name="TextBox 48">
              <a:extLst>
                <a:ext uri="{FF2B5EF4-FFF2-40B4-BE49-F238E27FC236}">
                  <a16:creationId xmlns:a16="http://schemas.microsoft.com/office/drawing/2014/main" id="{51F52E2D-19A0-1ACF-1C20-BD458747692F}"/>
                </a:ext>
              </a:extLst>
            </p:cNvPr>
            <p:cNvSpPr txBox="1"/>
            <p:nvPr/>
          </p:nvSpPr>
          <p:spPr>
            <a:xfrm>
              <a:off x="7568985" y="6495720"/>
              <a:ext cx="280076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u="sng" dirty="0">
                  <a:latin typeface="ITC Avant Garde Std Bk" panose="020B0502020202020204" pitchFamily="34" charset="0"/>
                </a:rPr>
                <a:t>Site web</a:t>
              </a:r>
              <a:r>
                <a:rPr lang="fr-FR" sz="800" dirty="0">
                  <a:latin typeface="ITC Avant Garde Std Bk" panose="020B0502020202020204" pitchFamily="34" charset="0"/>
                </a:rPr>
                <a:t> : https://www.pays-colombey-sudtoulois.fr/</a:t>
              </a:r>
              <a:endParaRPr lang="en-ID" sz="701" b="1" dirty="0">
                <a:latin typeface="ITC Avant Garde Std Bk" panose="020B0502020202020204" pitchFamily="34" charset="0"/>
              </a:endParaRPr>
            </a:p>
          </p:txBody>
        </p:sp>
        <p:pic>
          <p:nvPicPr>
            <p:cNvPr id="22" name="Picture 2">
              <a:extLst>
                <a:ext uri="{FF2B5EF4-FFF2-40B4-BE49-F238E27FC236}">
                  <a16:creationId xmlns:a16="http://schemas.microsoft.com/office/drawing/2014/main" id="{54C7708F-7870-5290-5392-6832184DF06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120"/>
            <a:stretch/>
          </p:blipFill>
          <p:spPr bwMode="auto">
            <a:xfrm>
              <a:off x="6430468" y="6137761"/>
              <a:ext cx="1154528" cy="5606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60560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39DAC2C8-926F-6DAF-1B15-74446C72E2FE}"/>
              </a:ext>
            </a:extLst>
          </p:cNvPr>
          <p:cNvSpPr/>
          <p:nvPr/>
        </p:nvSpPr>
        <p:spPr>
          <a:xfrm>
            <a:off x="0" y="-28047"/>
            <a:ext cx="12192000" cy="98364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Ellipse 72">
            <a:extLst>
              <a:ext uri="{FF2B5EF4-FFF2-40B4-BE49-F238E27FC236}">
                <a16:creationId xmlns:a16="http://schemas.microsoft.com/office/drawing/2014/main" id="{75B19717-34B9-387B-28B3-B965CC2D387C}"/>
              </a:ext>
            </a:extLst>
          </p:cNvPr>
          <p:cNvSpPr/>
          <p:nvPr/>
        </p:nvSpPr>
        <p:spPr>
          <a:xfrm>
            <a:off x="1287311" y="861869"/>
            <a:ext cx="205740" cy="205740"/>
          </a:xfrm>
          <a:prstGeom prst="ellipse">
            <a:avLst/>
          </a:prstGeom>
          <a:solidFill>
            <a:srgbClr val="FAA70D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ITC Avant Garde Std Bk" panose="020B0502020202020204" pitchFamily="34" charset="0"/>
            </a:endParaRPr>
          </a:p>
        </p:txBody>
      </p:sp>
      <p:sp>
        <p:nvSpPr>
          <p:cNvPr id="74" name="Ellipse 73">
            <a:extLst>
              <a:ext uri="{FF2B5EF4-FFF2-40B4-BE49-F238E27FC236}">
                <a16:creationId xmlns:a16="http://schemas.microsoft.com/office/drawing/2014/main" id="{0DCDE000-0598-0642-E532-17D27C36DF7B}"/>
              </a:ext>
            </a:extLst>
          </p:cNvPr>
          <p:cNvSpPr/>
          <p:nvPr/>
        </p:nvSpPr>
        <p:spPr>
          <a:xfrm>
            <a:off x="4207708" y="860999"/>
            <a:ext cx="205740" cy="205740"/>
          </a:xfrm>
          <a:prstGeom prst="ellipse">
            <a:avLst/>
          </a:prstGeom>
          <a:solidFill>
            <a:srgbClr val="FAA70D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ITC Avant Garde Std Bk" panose="020B0502020202020204" pitchFamily="34" charset="0"/>
            </a:endParaRPr>
          </a:p>
        </p:txBody>
      </p:sp>
      <p:sp>
        <p:nvSpPr>
          <p:cNvPr id="75" name="Ellipse 74">
            <a:extLst>
              <a:ext uri="{FF2B5EF4-FFF2-40B4-BE49-F238E27FC236}">
                <a16:creationId xmlns:a16="http://schemas.microsoft.com/office/drawing/2014/main" id="{ADB0A2A2-3D87-A793-6130-E9260214BF47}"/>
              </a:ext>
            </a:extLst>
          </p:cNvPr>
          <p:cNvSpPr/>
          <p:nvPr/>
        </p:nvSpPr>
        <p:spPr>
          <a:xfrm>
            <a:off x="7128105" y="857581"/>
            <a:ext cx="205740" cy="205740"/>
          </a:xfrm>
          <a:prstGeom prst="ellipse">
            <a:avLst/>
          </a:prstGeom>
          <a:solidFill>
            <a:srgbClr val="FAA70D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ITC Avant Garde Std Bk" panose="020B0502020202020204" pitchFamily="34" charset="0"/>
            </a:endParaRPr>
          </a:p>
        </p:txBody>
      </p:sp>
      <p:grpSp>
        <p:nvGrpSpPr>
          <p:cNvPr id="137" name="Groupe 136">
            <a:extLst>
              <a:ext uri="{FF2B5EF4-FFF2-40B4-BE49-F238E27FC236}">
                <a16:creationId xmlns:a16="http://schemas.microsoft.com/office/drawing/2014/main" id="{63FD5A58-CA95-84E6-B2CE-A09BAA95C479}"/>
              </a:ext>
            </a:extLst>
          </p:cNvPr>
          <p:cNvGrpSpPr/>
          <p:nvPr/>
        </p:nvGrpSpPr>
        <p:grpSpPr>
          <a:xfrm>
            <a:off x="401119" y="1882909"/>
            <a:ext cx="11086428" cy="338554"/>
            <a:chOff x="6455083" y="1882909"/>
            <a:chExt cx="5032464" cy="338554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9104D73C-8611-3DAE-56F6-0DFC93324B35}"/>
                </a:ext>
              </a:extLst>
            </p:cNvPr>
            <p:cNvSpPr/>
            <p:nvPr/>
          </p:nvSpPr>
          <p:spPr>
            <a:xfrm>
              <a:off x="6613914" y="1909132"/>
              <a:ext cx="4873633" cy="268720"/>
            </a:xfrm>
            <a:prstGeom prst="rect">
              <a:avLst/>
            </a:prstGeom>
            <a:solidFill>
              <a:srgbClr val="000000">
                <a:alpha val="10196"/>
              </a:srgb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ITC Avant Garde Std Bk" panose="020B0502020202020204" pitchFamily="34" charset="0"/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92000842-5A94-6336-C0AC-C24343872F96}"/>
                </a:ext>
              </a:extLst>
            </p:cNvPr>
            <p:cNvSpPr/>
            <p:nvPr/>
          </p:nvSpPr>
          <p:spPr>
            <a:xfrm>
              <a:off x="6455083" y="1909132"/>
              <a:ext cx="158831" cy="268720"/>
            </a:xfrm>
            <a:prstGeom prst="rect">
              <a:avLst/>
            </a:prstGeom>
            <a:solidFill>
              <a:srgbClr val="FAA7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ITC Avant Garde Std Bk" panose="020B0502020202020204" pitchFamily="34" charset="0"/>
              </a:endParaRPr>
            </a:p>
          </p:txBody>
        </p:sp>
        <p:sp>
          <p:nvSpPr>
            <p:cNvPr id="92" name="ZoneTexte 91">
              <a:extLst>
                <a:ext uri="{FF2B5EF4-FFF2-40B4-BE49-F238E27FC236}">
                  <a16:creationId xmlns:a16="http://schemas.microsoft.com/office/drawing/2014/main" id="{244F7102-3B15-C7DF-A330-16E11607BA28}"/>
                </a:ext>
              </a:extLst>
            </p:cNvPr>
            <p:cNvSpPr txBox="1"/>
            <p:nvPr/>
          </p:nvSpPr>
          <p:spPr>
            <a:xfrm>
              <a:off x="6671293" y="1882909"/>
              <a:ext cx="387434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600" b="1">
                  <a:latin typeface="ITC Avant Garde Std Bk" panose="020B0502020202020204" pitchFamily="34" charset="0"/>
                  <a:cs typeface="Poppins" panose="00000500000000000000" pitchFamily="2" charset="0"/>
                </a:rPr>
                <a:t>PHOTOS</a:t>
              </a:r>
            </a:p>
          </p:txBody>
        </p:sp>
      </p:grpSp>
      <p:sp>
        <p:nvSpPr>
          <p:cNvPr id="151" name="TextBox 48">
            <a:extLst>
              <a:ext uri="{FF2B5EF4-FFF2-40B4-BE49-F238E27FC236}">
                <a16:creationId xmlns:a16="http://schemas.microsoft.com/office/drawing/2014/main" id="{59148A5A-6E44-E03A-28F1-ECF6112A667B}"/>
              </a:ext>
            </a:extLst>
          </p:cNvPr>
          <p:cNvSpPr txBox="1"/>
          <p:nvPr/>
        </p:nvSpPr>
        <p:spPr>
          <a:xfrm>
            <a:off x="1883245" y="6152922"/>
            <a:ext cx="25234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>
                <a:latin typeface="ITC Avant Garde Std Bk" panose="020B0502020202020204" pitchFamily="34" charset="0"/>
              </a:rPr>
              <a:t>Votre contact Lorr’Up : </a:t>
            </a:r>
            <a:r>
              <a:rPr lang="fr-FR" sz="800" b="1">
                <a:latin typeface="ITC Avant Garde Std Bk" panose="020B0502020202020204" pitchFamily="34" charset="0"/>
              </a:rPr>
              <a:t>Alexandre ALARDAIN</a:t>
            </a:r>
            <a:endParaRPr lang="en-ID" sz="701" b="1">
              <a:latin typeface="ITC Avant Garde Std Bk" panose="020B0502020202020204" pitchFamily="34" charset="0"/>
            </a:endParaRPr>
          </a:p>
        </p:txBody>
      </p:sp>
      <p:sp>
        <p:nvSpPr>
          <p:cNvPr id="152" name="TextBox 48">
            <a:extLst>
              <a:ext uri="{FF2B5EF4-FFF2-40B4-BE49-F238E27FC236}">
                <a16:creationId xmlns:a16="http://schemas.microsoft.com/office/drawing/2014/main" id="{C98B6736-1642-0B58-3CC0-1909170784D6}"/>
              </a:ext>
            </a:extLst>
          </p:cNvPr>
          <p:cNvSpPr txBox="1"/>
          <p:nvPr/>
        </p:nvSpPr>
        <p:spPr>
          <a:xfrm>
            <a:off x="1883245" y="6311193"/>
            <a:ext cx="116089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u="sng">
                <a:latin typeface="ITC Avant Garde Std Bk" panose="020B0502020202020204" pitchFamily="34" charset="0"/>
              </a:rPr>
              <a:t>Tél</a:t>
            </a:r>
            <a:r>
              <a:rPr lang="fr-FR" sz="800">
                <a:latin typeface="ITC Avant Garde Std Bk" panose="020B0502020202020204" pitchFamily="34" charset="0"/>
              </a:rPr>
              <a:t> : </a:t>
            </a:r>
            <a:r>
              <a:rPr lang="fr-FR" sz="800" b="1">
                <a:latin typeface="ITC Avant Garde Std Bk" panose="020B0502020202020204" pitchFamily="34" charset="0"/>
              </a:rPr>
              <a:t>06 26 55 79 53</a:t>
            </a:r>
            <a:endParaRPr lang="en-ID" sz="701" b="1">
              <a:latin typeface="ITC Avant Garde Std Bk" panose="020B0502020202020204" pitchFamily="34" charset="0"/>
            </a:endParaRPr>
          </a:p>
        </p:txBody>
      </p:sp>
      <p:sp>
        <p:nvSpPr>
          <p:cNvPr id="153" name="TextBox 48">
            <a:extLst>
              <a:ext uri="{FF2B5EF4-FFF2-40B4-BE49-F238E27FC236}">
                <a16:creationId xmlns:a16="http://schemas.microsoft.com/office/drawing/2014/main" id="{DE624337-A2D5-3E4E-8FF4-9887668F3520}"/>
              </a:ext>
            </a:extLst>
          </p:cNvPr>
          <p:cNvSpPr txBox="1"/>
          <p:nvPr/>
        </p:nvSpPr>
        <p:spPr>
          <a:xfrm>
            <a:off x="3026059" y="6310379"/>
            <a:ext cx="20537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u="sng">
                <a:latin typeface="ITC Avant Garde Std Bk" panose="020B0502020202020204" pitchFamily="34" charset="0"/>
              </a:rPr>
              <a:t>Mail</a:t>
            </a:r>
            <a:r>
              <a:rPr lang="fr-FR" sz="800">
                <a:latin typeface="ITC Avant Garde Std Bk" panose="020B0502020202020204" pitchFamily="34" charset="0"/>
              </a:rPr>
              <a:t> : </a:t>
            </a:r>
            <a:r>
              <a:rPr lang="fr-FR" sz="800" b="1">
                <a:latin typeface="ITC Avant Garde Std Bk" panose="020B0502020202020204" pitchFamily="34" charset="0"/>
              </a:rPr>
              <a:t>alexandre.alardain@lorr-up.fr</a:t>
            </a:r>
            <a:endParaRPr lang="en-ID" sz="701" b="1">
              <a:latin typeface="ITC Avant Garde Std Bk" panose="020B0502020202020204" pitchFamily="34" charset="0"/>
            </a:endParaRPr>
          </a:p>
        </p:txBody>
      </p:sp>
      <p:sp>
        <p:nvSpPr>
          <p:cNvPr id="157" name="TextBox 48">
            <a:extLst>
              <a:ext uri="{FF2B5EF4-FFF2-40B4-BE49-F238E27FC236}">
                <a16:creationId xmlns:a16="http://schemas.microsoft.com/office/drawing/2014/main" id="{7C68B075-7DD2-C4E0-FD11-A93682D4CD30}"/>
              </a:ext>
            </a:extLst>
          </p:cNvPr>
          <p:cNvSpPr txBox="1"/>
          <p:nvPr/>
        </p:nvSpPr>
        <p:spPr>
          <a:xfrm>
            <a:off x="1883245" y="6495720"/>
            <a:ext cx="14077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u="sng">
                <a:latin typeface="ITC Avant Garde Std Bk" panose="020B0502020202020204" pitchFamily="34" charset="0"/>
              </a:rPr>
              <a:t>Site web</a:t>
            </a:r>
            <a:r>
              <a:rPr lang="fr-FR" sz="800">
                <a:latin typeface="ITC Avant Garde Std Bk" panose="020B0502020202020204" pitchFamily="34" charset="0"/>
              </a:rPr>
              <a:t> : </a:t>
            </a:r>
            <a:r>
              <a:rPr lang="fr-FR" sz="800" b="1">
                <a:latin typeface="ITC Avant Garde Std Bk" panose="020B0502020202020204" pitchFamily="34" charset="0"/>
              </a:rPr>
              <a:t>www.lorr-up.fr</a:t>
            </a:r>
            <a:endParaRPr lang="en-ID" sz="701" b="1">
              <a:latin typeface="ITC Avant Garde Std Bk" panose="020B0502020202020204" pitchFamily="34" charset="0"/>
            </a:endParaRPr>
          </a:p>
        </p:txBody>
      </p:sp>
      <p:pic>
        <p:nvPicPr>
          <p:cNvPr id="159" name="Espace réservé du contenu 5">
            <a:extLst>
              <a:ext uri="{FF2B5EF4-FFF2-40B4-BE49-F238E27FC236}">
                <a16:creationId xmlns:a16="http://schemas.microsoft.com/office/drawing/2014/main" id="{751D255E-777A-CE98-1DEB-E99927B234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10" y="6169396"/>
            <a:ext cx="1307835" cy="521520"/>
          </a:xfrm>
          <a:prstGeom prst="rect">
            <a:avLst/>
          </a:prstGeom>
        </p:spPr>
      </p:pic>
      <p:cxnSp>
        <p:nvCxnSpPr>
          <p:cNvPr id="162" name="Connecteur droit 161">
            <a:extLst>
              <a:ext uri="{FF2B5EF4-FFF2-40B4-BE49-F238E27FC236}">
                <a16:creationId xmlns:a16="http://schemas.microsoft.com/office/drawing/2014/main" id="{A4B15DE7-AA92-E196-417D-52DB6DC2F730}"/>
              </a:ext>
            </a:extLst>
          </p:cNvPr>
          <p:cNvCxnSpPr>
            <a:cxnSpLocks/>
          </p:cNvCxnSpPr>
          <p:nvPr/>
        </p:nvCxnSpPr>
        <p:spPr>
          <a:xfrm>
            <a:off x="575410" y="6057716"/>
            <a:ext cx="10893086" cy="0"/>
          </a:xfrm>
          <a:prstGeom prst="line">
            <a:avLst/>
          </a:prstGeom>
          <a:ln w="12700">
            <a:solidFill>
              <a:srgbClr val="BFBFB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9" name="Rectangle 178">
            <a:extLst>
              <a:ext uri="{FF2B5EF4-FFF2-40B4-BE49-F238E27FC236}">
                <a16:creationId xmlns:a16="http://schemas.microsoft.com/office/drawing/2014/main" id="{77890BAC-BF7D-2C4D-1EFF-D173A4FF5EDC}"/>
              </a:ext>
            </a:extLst>
          </p:cNvPr>
          <p:cNvSpPr/>
          <p:nvPr/>
        </p:nvSpPr>
        <p:spPr>
          <a:xfrm>
            <a:off x="0" y="6796308"/>
            <a:ext cx="12192000" cy="61692"/>
          </a:xfrm>
          <a:prstGeom prst="rect">
            <a:avLst/>
          </a:prstGeom>
          <a:solidFill>
            <a:srgbClr val="FAA7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200">
              <a:latin typeface="ITC Avant Garde Std Bk" panose="020B0502020202020204" pitchFamily="34" charset="0"/>
            </a:endParaRPr>
          </a:p>
        </p:txBody>
      </p:sp>
      <p:pic>
        <p:nvPicPr>
          <p:cNvPr id="41" name="Picture 3">
            <a:extLst>
              <a:ext uri="{FF2B5EF4-FFF2-40B4-BE49-F238E27FC236}">
                <a16:creationId xmlns:a16="http://schemas.microsoft.com/office/drawing/2014/main" id="{340ADBC9-E72D-53F5-2E35-6D142954A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68" t="29782" r="56973" b="39058"/>
          <a:stretch>
            <a:fillRect/>
          </a:stretch>
        </p:blipFill>
        <p:spPr bwMode="auto">
          <a:xfrm>
            <a:off x="9504252" y="-28047"/>
            <a:ext cx="2172946" cy="164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Image 31" descr="Une image contenant plein air, ciel, nuage, route&#10;&#10;Description générée automatiquement">
            <a:extLst>
              <a:ext uri="{FF2B5EF4-FFF2-40B4-BE49-F238E27FC236}">
                <a16:creationId xmlns:a16="http://schemas.microsoft.com/office/drawing/2014/main" id="{06ED0538-88AC-7578-10C3-CC2A439503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230" y="2514491"/>
            <a:ext cx="4425935" cy="3319451"/>
          </a:xfrm>
          <a:prstGeom prst="rect">
            <a:avLst/>
          </a:prstGeom>
        </p:spPr>
      </p:pic>
      <p:pic>
        <p:nvPicPr>
          <p:cNvPr id="33" name="Image 32" descr="Une image contenant plein air, ciel, herbe, nuage&#10;&#10;Description générée automatiquement">
            <a:extLst>
              <a:ext uri="{FF2B5EF4-FFF2-40B4-BE49-F238E27FC236}">
                <a16:creationId xmlns:a16="http://schemas.microsoft.com/office/drawing/2014/main" id="{7586D525-5E37-13F7-94FD-D748579374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415" y="2514491"/>
            <a:ext cx="4387411" cy="3290559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380DB3B3-B2A9-9BA2-DFF3-60B24019107D}"/>
              </a:ext>
            </a:extLst>
          </p:cNvPr>
          <p:cNvGrpSpPr/>
          <p:nvPr/>
        </p:nvGrpSpPr>
        <p:grpSpPr>
          <a:xfrm>
            <a:off x="5344058" y="1158387"/>
            <a:ext cx="3979574" cy="356394"/>
            <a:chOff x="5982100" y="1186685"/>
            <a:chExt cx="2474425" cy="37419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F4788D3-2493-609C-F389-037ED097F120}"/>
                </a:ext>
              </a:extLst>
            </p:cNvPr>
            <p:cNvSpPr/>
            <p:nvPr/>
          </p:nvSpPr>
          <p:spPr>
            <a:xfrm>
              <a:off x="6635148" y="1200370"/>
              <a:ext cx="1186474" cy="360513"/>
            </a:xfrm>
            <a:prstGeom prst="roundRect">
              <a:avLst/>
            </a:prstGeom>
            <a:solidFill>
              <a:srgbClr val="FAA70D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ITC Avant Garde Std Bk" panose="020B0502020202020204" pitchFamily="34" charset="0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2888ED3C-A691-E762-2839-BE004145E936}"/>
                </a:ext>
              </a:extLst>
            </p:cNvPr>
            <p:cNvSpPr txBox="1"/>
            <p:nvPr/>
          </p:nvSpPr>
          <p:spPr>
            <a:xfrm>
              <a:off x="5982100" y="1186685"/>
              <a:ext cx="2474425" cy="3554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ITC Avant Garde Std Bk" panose="020B0502020202020204" pitchFamily="34" charset="0"/>
                </a:rPr>
                <a:t>A partir de 60 m²</a:t>
              </a:r>
              <a:endParaRPr lang="fr-FR" sz="1600" dirty="0">
                <a:solidFill>
                  <a:srgbClr val="FF0000"/>
                </a:solidFill>
                <a:latin typeface="ITC Avant Garde Std Bk" panose="020B050202020202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B424488-B907-7ACC-9270-6E8B653F65CA}"/>
              </a:ext>
            </a:extLst>
          </p:cNvPr>
          <p:cNvGrpSpPr/>
          <p:nvPr/>
        </p:nvGrpSpPr>
        <p:grpSpPr>
          <a:xfrm>
            <a:off x="3334875" y="1172361"/>
            <a:ext cx="2172946" cy="595433"/>
            <a:chOff x="3064302" y="1200370"/>
            <a:chExt cx="2492552" cy="613322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073299A4-F4AD-1AB0-EEAA-56147A252D25}"/>
                </a:ext>
              </a:extLst>
            </p:cNvPr>
            <p:cNvSpPr/>
            <p:nvPr/>
          </p:nvSpPr>
          <p:spPr>
            <a:xfrm>
              <a:off x="3064302" y="1200370"/>
              <a:ext cx="2492552" cy="360513"/>
            </a:xfrm>
            <a:prstGeom prst="roundRect">
              <a:avLst/>
            </a:prstGeom>
            <a:solidFill>
              <a:srgbClr val="FAA70D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ITC Avant Garde Std Bk" panose="020B0502020202020204" pitchFamily="34" charset="0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FC83D341-EE4D-E354-2E91-442F0D3625AD}"/>
                </a:ext>
              </a:extLst>
            </p:cNvPr>
            <p:cNvSpPr txBox="1"/>
            <p:nvPr/>
          </p:nvSpPr>
          <p:spPr>
            <a:xfrm>
              <a:off x="3064302" y="1211349"/>
              <a:ext cx="2492552" cy="6023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ITC Avant Garde Std Bk" panose="020B0502020202020204" pitchFamily="34" charset="0"/>
                </a:rPr>
                <a:t>ALLAIN (54 170)</a:t>
              </a:r>
            </a:p>
            <a:p>
              <a:pPr algn="ctr"/>
              <a:endParaRPr lang="fr-FR" sz="1600" b="1" dirty="0">
                <a:solidFill>
                  <a:schemeClr val="bg1"/>
                </a:solidFill>
                <a:latin typeface="ITC Avant Garde Std Bk" panose="020B0502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5B7F5B2-E6DF-1430-814E-A00F48BFC332}"/>
              </a:ext>
            </a:extLst>
          </p:cNvPr>
          <p:cNvGrpSpPr/>
          <p:nvPr/>
        </p:nvGrpSpPr>
        <p:grpSpPr>
          <a:xfrm>
            <a:off x="237355" y="1173161"/>
            <a:ext cx="2416238" cy="360513"/>
            <a:chOff x="447059" y="1200370"/>
            <a:chExt cx="1893739" cy="36051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2551DED-0D50-2E54-637C-21B9D850AECB}"/>
                </a:ext>
              </a:extLst>
            </p:cNvPr>
            <p:cNvSpPr/>
            <p:nvPr/>
          </p:nvSpPr>
          <p:spPr>
            <a:xfrm>
              <a:off x="575410" y="1200370"/>
              <a:ext cx="1637038" cy="360513"/>
            </a:xfrm>
            <a:prstGeom prst="roundRect">
              <a:avLst/>
            </a:prstGeom>
            <a:solidFill>
              <a:srgbClr val="FAA70D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ITC Avant Garde Std Bk" panose="020B0502020202020204" pitchFamily="34" charset="0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DF0A30AB-4965-08D0-A247-67239269260F}"/>
                </a:ext>
              </a:extLst>
            </p:cNvPr>
            <p:cNvSpPr txBox="1"/>
            <p:nvPr/>
          </p:nvSpPr>
          <p:spPr>
            <a:xfrm>
              <a:off x="447059" y="1221459"/>
              <a:ext cx="1893739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600">
                  <a:solidFill>
                    <a:schemeClr val="bg1"/>
                  </a:solidFill>
                  <a:latin typeface="ITC Avant Garde Std Bk" panose="020B0502020202020204" pitchFamily="34" charset="0"/>
                </a:rPr>
                <a:t>À </a:t>
              </a:r>
              <a:r>
                <a:rPr lang="fr-FR" sz="1600" b="1">
                  <a:solidFill>
                    <a:schemeClr val="bg1"/>
                  </a:solidFill>
                  <a:latin typeface="ITC Avant Garde Std Bk" panose="020B0502020202020204" pitchFamily="34" charset="0"/>
                </a:rPr>
                <a:t>LOUER</a:t>
              </a:r>
            </a:p>
          </p:txBody>
        </p:sp>
      </p:grpSp>
      <p:sp>
        <p:nvSpPr>
          <p:cNvPr id="24" name="ZoneTexte 23">
            <a:extLst>
              <a:ext uri="{FF2B5EF4-FFF2-40B4-BE49-F238E27FC236}">
                <a16:creationId xmlns:a16="http://schemas.microsoft.com/office/drawing/2014/main" id="{12159F7C-0A8B-3FBB-43D7-9B86CDE6CEC4}"/>
              </a:ext>
            </a:extLst>
          </p:cNvPr>
          <p:cNvSpPr txBox="1"/>
          <p:nvPr/>
        </p:nvSpPr>
        <p:spPr>
          <a:xfrm>
            <a:off x="340427" y="165316"/>
            <a:ext cx="85968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chemeClr val="bg1"/>
                </a:solidFill>
                <a:latin typeface="ITC Avant Garde Std Bk" panose="020B0502020202020204" pitchFamily="34" charset="0"/>
              </a:rPr>
              <a:t>LOCAL ARTISANAL</a:t>
            </a:r>
            <a:endParaRPr lang="fr-FR" sz="3600" dirty="0">
              <a:solidFill>
                <a:schemeClr val="bg1"/>
              </a:solidFill>
              <a:latin typeface="ITC Avant Garde Std Bk" panose="020B050202020202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0B98042-A35B-9E3F-C2F9-38BBD7E694C1}"/>
              </a:ext>
            </a:extLst>
          </p:cNvPr>
          <p:cNvGrpSpPr/>
          <p:nvPr/>
        </p:nvGrpSpPr>
        <p:grpSpPr>
          <a:xfrm>
            <a:off x="6430468" y="6137761"/>
            <a:ext cx="4925452" cy="573403"/>
            <a:chOff x="6430468" y="6137761"/>
            <a:chExt cx="4925452" cy="573403"/>
          </a:xfrm>
        </p:grpSpPr>
        <p:sp>
          <p:nvSpPr>
            <p:cNvPr id="4" name="TextBox 48">
              <a:extLst>
                <a:ext uri="{FF2B5EF4-FFF2-40B4-BE49-F238E27FC236}">
                  <a16:creationId xmlns:a16="http://schemas.microsoft.com/office/drawing/2014/main" id="{68BC1712-F09C-1271-28E8-79163B0F7290}"/>
                </a:ext>
              </a:extLst>
            </p:cNvPr>
            <p:cNvSpPr txBox="1"/>
            <p:nvPr/>
          </p:nvSpPr>
          <p:spPr>
            <a:xfrm>
              <a:off x="7568985" y="6156574"/>
              <a:ext cx="279114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dirty="0">
                  <a:latin typeface="ITC Avant Garde Std Bk" panose="020B0502020202020204" pitchFamily="34" charset="0"/>
                </a:rPr>
                <a:t>Votre contact CC Pays de Colombey Sud Toulois : Adrien KRIEG</a:t>
              </a:r>
              <a:endParaRPr lang="en-ID" sz="701" b="1" dirty="0">
                <a:latin typeface="ITC Avant Garde Std Bk" panose="020B0502020202020204" pitchFamily="34" charset="0"/>
              </a:endParaRPr>
            </a:p>
          </p:txBody>
        </p:sp>
        <p:sp>
          <p:nvSpPr>
            <p:cNvPr id="9" name="TextBox 48">
              <a:extLst>
                <a:ext uri="{FF2B5EF4-FFF2-40B4-BE49-F238E27FC236}">
                  <a16:creationId xmlns:a16="http://schemas.microsoft.com/office/drawing/2014/main" id="{E8303F01-EBD3-87EA-3794-FF37DC5A536C}"/>
                </a:ext>
              </a:extLst>
            </p:cNvPr>
            <p:cNvSpPr txBox="1"/>
            <p:nvPr/>
          </p:nvSpPr>
          <p:spPr>
            <a:xfrm>
              <a:off x="7568985" y="6322732"/>
              <a:ext cx="98456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u="sng" dirty="0">
                  <a:latin typeface="ITC Avant Garde Std Bk" panose="020B0502020202020204" pitchFamily="34" charset="0"/>
                </a:rPr>
                <a:t>Tél</a:t>
              </a:r>
              <a:r>
                <a:rPr lang="fr-FR" sz="800" dirty="0">
                  <a:latin typeface="ITC Avant Garde Std Bk" panose="020B0502020202020204" pitchFamily="34" charset="0"/>
                </a:rPr>
                <a:t> : 03 83 52 86 13</a:t>
              </a:r>
              <a:endParaRPr lang="en-ID" sz="701" b="1" dirty="0">
                <a:latin typeface="ITC Avant Garde Std Bk" panose="020B0502020202020204" pitchFamily="34" charset="0"/>
              </a:endParaRPr>
            </a:p>
          </p:txBody>
        </p:sp>
        <p:sp>
          <p:nvSpPr>
            <p:cNvPr id="10" name="TextBox 48">
              <a:extLst>
                <a:ext uri="{FF2B5EF4-FFF2-40B4-BE49-F238E27FC236}">
                  <a16:creationId xmlns:a16="http://schemas.microsoft.com/office/drawing/2014/main" id="{C11C36FB-83C4-413A-0E7A-8B6B1565CE46}"/>
                </a:ext>
              </a:extLst>
            </p:cNvPr>
            <p:cNvSpPr txBox="1"/>
            <p:nvPr/>
          </p:nvSpPr>
          <p:spPr>
            <a:xfrm>
              <a:off x="9319785" y="6321924"/>
              <a:ext cx="203613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u="sng" dirty="0">
                  <a:latin typeface="ITC Avant Garde Std Bk" panose="020B0502020202020204" pitchFamily="34" charset="0"/>
                </a:rPr>
                <a:t>Mail</a:t>
              </a:r>
              <a:r>
                <a:rPr lang="fr-FR" sz="800" dirty="0">
                  <a:latin typeface="ITC Avant Garde Std Bk" panose="020B0502020202020204" pitchFamily="34" charset="0"/>
                </a:rPr>
                <a:t> : a-krieg@pays-colombey-sudtoulois.fr </a:t>
              </a:r>
              <a:endParaRPr lang="en-ID" sz="701" b="1" dirty="0">
                <a:latin typeface="ITC Avant Garde Std Bk" panose="020B0502020202020204" pitchFamily="34" charset="0"/>
              </a:endParaRPr>
            </a:p>
          </p:txBody>
        </p:sp>
        <p:sp>
          <p:nvSpPr>
            <p:cNvPr id="11" name="TextBox 48">
              <a:extLst>
                <a:ext uri="{FF2B5EF4-FFF2-40B4-BE49-F238E27FC236}">
                  <a16:creationId xmlns:a16="http://schemas.microsoft.com/office/drawing/2014/main" id="{1DB0F90B-F7C1-7C19-840E-83D09DCEA088}"/>
                </a:ext>
              </a:extLst>
            </p:cNvPr>
            <p:cNvSpPr txBox="1"/>
            <p:nvPr/>
          </p:nvSpPr>
          <p:spPr>
            <a:xfrm>
              <a:off x="7568985" y="6495720"/>
              <a:ext cx="280076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u="sng" dirty="0">
                  <a:latin typeface="ITC Avant Garde Std Bk" panose="020B0502020202020204" pitchFamily="34" charset="0"/>
                </a:rPr>
                <a:t>Site web</a:t>
              </a:r>
              <a:r>
                <a:rPr lang="fr-FR" sz="800" dirty="0">
                  <a:latin typeface="ITC Avant Garde Std Bk" panose="020B0502020202020204" pitchFamily="34" charset="0"/>
                </a:rPr>
                <a:t> : https://www.pays-colombey-sudtoulois.fr/</a:t>
              </a:r>
              <a:endParaRPr lang="en-ID" sz="701" b="1" dirty="0">
                <a:latin typeface="ITC Avant Garde Std Bk" panose="020B0502020202020204" pitchFamily="34" charset="0"/>
              </a:endParaRPr>
            </a:p>
          </p:txBody>
        </p:sp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311C013B-D7AC-B540-2672-1900FA8E64E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120"/>
            <a:stretch/>
          </p:blipFill>
          <p:spPr bwMode="auto">
            <a:xfrm>
              <a:off x="6430468" y="6137761"/>
              <a:ext cx="1154528" cy="5606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3743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39DAC2C8-926F-6DAF-1B15-74446C72E2FE}"/>
              </a:ext>
            </a:extLst>
          </p:cNvPr>
          <p:cNvSpPr/>
          <p:nvPr/>
        </p:nvSpPr>
        <p:spPr>
          <a:xfrm>
            <a:off x="0" y="-28047"/>
            <a:ext cx="12192000" cy="98364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Ellipse 72">
            <a:extLst>
              <a:ext uri="{FF2B5EF4-FFF2-40B4-BE49-F238E27FC236}">
                <a16:creationId xmlns:a16="http://schemas.microsoft.com/office/drawing/2014/main" id="{75B19717-34B9-387B-28B3-B965CC2D387C}"/>
              </a:ext>
            </a:extLst>
          </p:cNvPr>
          <p:cNvSpPr/>
          <p:nvPr/>
        </p:nvSpPr>
        <p:spPr>
          <a:xfrm>
            <a:off x="1287311" y="861869"/>
            <a:ext cx="205740" cy="205740"/>
          </a:xfrm>
          <a:prstGeom prst="ellipse">
            <a:avLst/>
          </a:prstGeom>
          <a:solidFill>
            <a:srgbClr val="FAA70D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ITC Avant Garde Std Bk" panose="020B0502020202020204" pitchFamily="34" charset="0"/>
            </a:endParaRPr>
          </a:p>
        </p:txBody>
      </p:sp>
      <p:sp>
        <p:nvSpPr>
          <p:cNvPr id="74" name="Ellipse 73">
            <a:extLst>
              <a:ext uri="{FF2B5EF4-FFF2-40B4-BE49-F238E27FC236}">
                <a16:creationId xmlns:a16="http://schemas.microsoft.com/office/drawing/2014/main" id="{0DCDE000-0598-0642-E532-17D27C36DF7B}"/>
              </a:ext>
            </a:extLst>
          </p:cNvPr>
          <p:cNvSpPr/>
          <p:nvPr/>
        </p:nvSpPr>
        <p:spPr>
          <a:xfrm>
            <a:off x="4207708" y="860999"/>
            <a:ext cx="205740" cy="205740"/>
          </a:xfrm>
          <a:prstGeom prst="ellipse">
            <a:avLst/>
          </a:prstGeom>
          <a:solidFill>
            <a:srgbClr val="FAA70D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ITC Avant Garde Std Bk" panose="020B0502020202020204" pitchFamily="34" charset="0"/>
            </a:endParaRPr>
          </a:p>
        </p:txBody>
      </p:sp>
      <p:sp>
        <p:nvSpPr>
          <p:cNvPr id="75" name="Ellipse 74">
            <a:extLst>
              <a:ext uri="{FF2B5EF4-FFF2-40B4-BE49-F238E27FC236}">
                <a16:creationId xmlns:a16="http://schemas.microsoft.com/office/drawing/2014/main" id="{ADB0A2A2-3D87-A793-6130-E9260214BF47}"/>
              </a:ext>
            </a:extLst>
          </p:cNvPr>
          <p:cNvSpPr/>
          <p:nvPr/>
        </p:nvSpPr>
        <p:spPr>
          <a:xfrm>
            <a:off x="7128105" y="857581"/>
            <a:ext cx="205740" cy="205740"/>
          </a:xfrm>
          <a:prstGeom prst="ellipse">
            <a:avLst/>
          </a:prstGeom>
          <a:solidFill>
            <a:srgbClr val="FAA70D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ITC Avant Garde Std Bk" panose="020B0502020202020204" pitchFamily="34" charset="0"/>
            </a:endParaRPr>
          </a:p>
        </p:txBody>
      </p:sp>
      <p:grpSp>
        <p:nvGrpSpPr>
          <p:cNvPr id="137" name="Groupe 136">
            <a:extLst>
              <a:ext uri="{FF2B5EF4-FFF2-40B4-BE49-F238E27FC236}">
                <a16:creationId xmlns:a16="http://schemas.microsoft.com/office/drawing/2014/main" id="{63FD5A58-CA95-84E6-B2CE-A09BAA95C479}"/>
              </a:ext>
            </a:extLst>
          </p:cNvPr>
          <p:cNvGrpSpPr/>
          <p:nvPr/>
        </p:nvGrpSpPr>
        <p:grpSpPr>
          <a:xfrm>
            <a:off x="401118" y="1895735"/>
            <a:ext cx="11276079" cy="349999"/>
            <a:chOff x="6455083" y="1882909"/>
            <a:chExt cx="5032464" cy="307777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9104D73C-8611-3DAE-56F6-0DFC93324B35}"/>
                </a:ext>
              </a:extLst>
            </p:cNvPr>
            <p:cNvSpPr/>
            <p:nvPr/>
          </p:nvSpPr>
          <p:spPr>
            <a:xfrm>
              <a:off x="6613914" y="1909132"/>
              <a:ext cx="4873633" cy="268720"/>
            </a:xfrm>
            <a:prstGeom prst="rect">
              <a:avLst/>
            </a:prstGeom>
            <a:solidFill>
              <a:srgbClr val="000000">
                <a:alpha val="10196"/>
              </a:srgb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ITC Avant Garde Std Bk" panose="020B0502020202020204" pitchFamily="34" charset="0"/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92000842-5A94-6336-C0AC-C24343872F96}"/>
                </a:ext>
              </a:extLst>
            </p:cNvPr>
            <p:cNvSpPr/>
            <p:nvPr/>
          </p:nvSpPr>
          <p:spPr>
            <a:xfrm>
              <a:off x="6455083" y="1909132"/>
              <a:ext cx="158831" cy="268720"/>
            </a:xfrm>
            <a:prstGeom prst="rect">
              <a:avLst/>
            </a:prstGeom>
            <a:solidFill>
              <a:srgbClr val="FAA7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ITC Avant Garde Std Bk" panose="020B0502020202020204" pitchFamily="34" charset="0"/>
              </a:endParaRPr>
            </a:p>
          </p:txBody>
        </p:sp>
        <p:sp>
          <p:nvSpPr>
            <p:cNvPr id="92" name="ZoneTexte 91">
              <a:extLst>
                <a:ext uri="{FF2B5EF4-FFF2-40B4-BE49-F238E27FC236}">
                  <a16:creationId xmlns:a16="http://schemas.microsoft.com/office/drawing/2014/main" id="{244F7102-3B15-C7DF-A330-16E11607BA28}"/>
                </a:ext>
              </a:extLst>
            </p:cNvPr>
            <p:cNvSpPr txBox="1"/>
            <p:nvPr/>
          </p:nvSpPr>
          <p:spPr>
            <a:xfrm>
              <a:off x="6671293" y="1882909"/>
              <a:ext cx="387434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600" b="1">
                  <a:latin typeface="ITC Avant Garde Std Bk" panose="020B0502020202020204" pitchFamily="34" charset="0"/>
                  <a:cs typeface="Poppins" panose="00000500000000000000" pitchFamily="2" charset="0"/>
                </a:rPr>
                <a:t>PHOTOS</a:t>
              </a:r>
            </a:p>
          </p:txBody>
        </p:sp>
      </p:grpSp>
      <p:sp>
        <p:nvSpPr>
          <p:cNvPr id="151" name="TextBox 48">
            <a:extLst>
              <a:ext uri="{FF2B5EF4-FFF2-40B4-BE49-F238E27FC236}">
                <a16:creationId xmlns:a16="http://schemas.microsoft.com/office/drawing/2014/main" id="{59148A5A-6E44-E03A-28F1-ECF6112A667B}"/>
              </a:ext>
            </a:extLst>
          </p:cNvPr>
          <p:cNvSpPr txBox="1"/>
          <p:nvPr/>
        </p:nvSpPr>
        <p:spPr>
          <a:xfrm>
            <a:off x="1883245" y="6152922"/>
            <a:ext cx="25234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>
                <a:latin typeface="ITC Avant Garde Std Bk" panose="020B0502020202020204" pitchFamily="34" charset="0"/>
              </a:rPr>
              <a:t>Votre contact Lorr’Up : </a:t>
            </a:r>
            <a:r>
              <a:rPr lang="fr-FR" sz="800" b="1">
                <a:latin typeface="ITC Avant Garde Std Bk" panose="020B0502020202020204" pitchFamily="34" charset="0"/>
              </a:rPr>
              <a:t>Alexandre ALARDAIN</a:t>
            </a:r>
            <a:endParaRPr lang="en-ID" sz="701" b="1">
              <a:latin typeface="ITC Avant Garde Std Bk" panose="020B0502020202020204" pitchFamily="34" charset="0"/>
            </a:endParaRPr>
          </a:p>
        </p:txBody>
      </p:sp>
      <p:sp>
        <p:nvSpPr>
          <p:cNvPr id="152" name="TextBox 48">
            <a:extLst>
              <a:ext uri="{FF2B5EF4-FFF2-40B4-BE49-F238E27FC236}">
                <a16:creationId xmlns:a16="http://schemas.microsoft.com/office/drawing/2014/main" id="{C98B6736-1642-0B58-3CC0-1909170784D6}"/>
              </a:ext>
            </a:extLst>
          </p:cNvPr>
          <p:cNvSpPr txBox="1"/>
          <p:nvPr/>
        </p:nvSpPr>
        <p:spPr>
          <a:xfrm>
            <a:off x="1883245" y="6311193"/>
            <a:ext cx="116089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u="sng">
                <a:latin typeface="ITC Avant Garde Std Bk" panose="020B0502020202020204" pitchFamily="34" charset="0"/>
              </a:rPr>
              <a:t>Tél</a:t>
            </a:r>
            <a:r>
              <a:rPr lang="fr-FR" sz="800">
                <a:latin typeface="ITC Avant Garde Std Bk" panose="020B0502020202020204" pitchFamily="34" charset="0"/>
              </a:rPr>
              <a:t> : </a:t>
            </a:r>
            <a:r>
              <a:rPr lang="fr-FR" sz="800" b="1">
                <a:latin typeface="ITC Avant Garde Std Bk" panose="020B0502020202020204" pitchFamily="34" charset="0"/>
              </a:rPr>
              <a:t>06 26 55 79 53</a:t>
            </a:r>
            <a:endParaRPr lang="en-ID" sz="701" b="1">
              <a:latin typeface="ITC Avant Garde Std Bk" panose="020B0502020202020204" pitchFamily="34" charset="0"/>
            </a:endParaRPr>
          </a:p>
        </p:txBody>
      </p:sp>
      <p:sp>
        <p:nvSpPr>
          <p:cNvPr id="153" name="TextBox 48">
            <a:extLst>
              <a:ext uri="{FF2B5EF4-FFF2-40B4-BE49-F238E27FC236}">
                <a16:creationId xmlns:a16="http://schemas.microsoft.com/office/drawing/2014/main" id="{DE624337-A2D5-3E4E-8FF4-9887668F3520}"/>
              </a:ext>
            </a:extLst>
          </p:cNvPr>
          <p:cNvSpPr txBox="1"/>
          <p:nvPr/>
        </p:nvSpPr>
        <p:spPr>
          <a:xfrm>
            <a:off x="3026059" y="6310379"/>
            <a:ext cx="20537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u="sng">
                <a:latin typeface="ITC Avant Garde Std Bk" panose="020B0502020202020204" pitchFamily="34" charset="0"/>
              </a:rPr>
              <a:t>Mail</a:t>
            </a:r>
            <a:r>
              <a:rPr lang="fr-FR" sz="800">
                <a:latin typeface="ITC Avant Garde Std Bk" panose="020B0502020202020204" pitchFamily="34" charset="0"/>
              </a:rPr>
              <a:t> : </a:t>
            </a:r>
            <a:r>
              <a:rPr lang="fr-FR" sz="800" b="1">
                <a:latin typeface="ITC Avant Garde Std Bk" panose="020B0502020202020204" pitchFamily="34" charset="0"/>
              </a:rPr>
              <a:t>alexandre.alardain@lorr-up.fr</a:t>
            </a:r>
            <a:endParaRPr lang="en-ID" sz="701" b="1">
              <a:latin typeface="ITC Avant Garde Std Bk" panose="020B0502020202020204" pitchFamily="34" charset="0"/>
            </a:endParaRPr>
          </a:p>
        </p:txBody>
      </p:sp>
      <p:sp>
        <p:nvSpPr>
          <p:cNvPr id="157" name="TextBox 48">
            <a:extLst>
              <a:ext uri="{FF2B5EF4-FFF2-40B4-BE49-F238E27FC236}">
                <a16:creationId xmlns:a16="http://schemas.microsoft.com/office/drawing/2014/main" id="{7C68B075-7DD2-C4E0-FD11-A93682D4CD30}"/>
              </a:ext>
            </a:extLst>
          </p:cNvPr>
          <p:cNvSpPr txBox="1"/>
          <p:nvPr/>
        </p:nvSpPr>
        <p:spPr>
          <a:xfrm>
            <a:off x="1883245" y="6495720"/>
            <a:ext cx="14077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u="sng">
                <a:latin typeface="ITC Avant Garde Std Bk" panose="020B0502020202020204" pitchFamily="34" charset="0"/>
              </a:rPr>
              <a:t>Site web</a:t>
            </a:r>
            <a:r>
              <a:rPr lang="fr-FR" sz="800">
                <a:latin typeface="ITC Avant Garde Std Bk" panose="020B0502020202020204" pitchFamily="34" charset="0"/>
              </a:rPr>
              <a:t> : </a:t>
            </a:r>
            <a:r>
              <a:rPr lang="fr-FR" sz="800" b="1">
                <a:latin typeface="ITC Avant Garde Std Bk" panose="020B0502020202020204" pitchFamily="34" charset="0"/>
              </a:rPr>
              <a:t>www.lorr-up.fr</a:t>
            </a:r>
            <a:endParaRPr lang="en-ID" sz="701" b="1">
              <a:latin typeface="ITC Avant Garde Std Bk" panose="020B0502020202020204" pitchFamily="34" charset="0"/>
            </a:endParaRPr>
          </a:p>
        </p:txBody>
      </p:sp>
      <p:pic>
        <p:nvPicPr>
          <p:cNvPr id="159" name="Espace réservé du contenu 5">
            <a:extLst>
              <a:ext uri="{FF2B5EF4-FFF2-40B4-BE49-F238E27FC236}">
                <a16:creationId xmlns:a16="http://schemas.microsoft.com/office/drawing/2014/main" id="{751D255E-777A-CE98-1DEB-E99927B234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10" y="6169396"/>
            <a:ext cx="1307835" cy="521520"/>
          </a:xfrm>
          <a:prstGeom prst="rect">
            <a:avLst/>
          </a:prstGeom>
        </p:spPr>
      </p:pic>
      <p:cxnSp>
        <p:nvCxnSpPr>
          <p:cNvPr id="162" name="Connecteur droit 161">
            <a:extLst>
              <a:ext uri="{FF2B5EF4-FFF2-40B4-BE49-F238E27FC236}">
                <a16:creationId xmlns:a16="http://schemas.microsoft.com/office/drawing/2014/main" id="{A4B15DE7-AA92-E196-417D-52DB6DC2F730}"/>
              </a:ext>
            </a:extLst>
          </p:cNvPr>
          <p:cNvCxnSpPr>
            <a:cxnSpLocks/>
          </p:cNvCxnSpPr>
          <p:nvPr/>
        </p:nvCxnSpPr>
        <p:spPr>
          <a:xfrm>
            <a:off x="575410" y="6057716"/>
            <a:ext cx="10893086" cy="0"/>
          </a:xfrm>
          <a:prstGeom prst="line">
            <a:avLst/>
          </a:prstGeom>
          <a:ln w="12700">
            <a:solidFill>
              <a:srgbClr val="BFBFB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9" name="Rectangle 178">
            <a:extLst>
              <a:ext uri="{FF2B5EF4-FFF2-40B4-BE49-F238E27FC236}">
                <a16:creationId xmlns:a16="http://schemas.microsoft.com/office/drawing/2014/main" id="{77890BAC-BF7D-2C4D-1EFF-D173A4FF5EDC}"/>
              </a:ext>
            </a:extLst>
          </p:cNvPr>
          <p:cNvSpPr/>
          <p:nvPr/>
        </p:nvSpPr>
        <p:spPr>
          <a:xfrm>
            <a:off x="0" y="6796308"/>
            <a:ext cx="12192000" cy="61692"/>
          </a:xfrm>
          <a:prstGeom prst="rect">
            <a:avLst/>
          </a:prstGeom>
          <a:solidFill>
            <a:srgbClr val="FAA7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200">
              <a:latin typeface="ITC Avant Garde Std Bk" panose="020B0502020202020204" pitchFamily="34" charset="0"/>
            </a:endParaRPr>
          </a:p>
        </p:txBody>
      </p:sp>
      <p:pic>
        <p:nvPicPr>
          <p:cNvPr id="41" name="Picture 3">
            <a:extLst>
              <a:ext uri="{FF2B5EF4-FFF2-40B4-BE49-F238E27FC236}">
                <a16:creationId xmlns:a16="http://schemas.microsoft.com/office/drawing/2014/main" id="{340ADBC9-E72D-53F5-2E35-6D142954A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68" t="29782" r="56973" b="39058"/>
          <a:stretch>
            <a:fillRect/>
          </a:stretch>
        </p:blipFill>
        <p:spPr bwMode="auto">
          <a:xfrm>
            <a:off x="9504252" y="-28047"/>
            <a:ext cx="2172946" cy="164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A70088-D59E-7A74-62AE-3957BFABB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56" t="31664" r="35263" b="29413"/>
          <a:stretch>
            <a:fillRect/>
          </a:stretch>
        </p:blipFill>
        <p:spPr bwMode="auto">
          <a:xfrm>
            <a:off x="436694" y="2369771"/>
            <a:ext cx="4693925" cy="3572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Image 2">
            <a:extLst>
              <a:ext uri="{FF2B5EF4-FFF2-40B4-BE49-F238E27FC236}">
                <a16:creationId xmlns:a16="http://schemas.microsoft.com/office/drawing/2014/main" id="{713A7498-9580-94AE-6914-2605BF0748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6129" y="2434878"/>
            <a:ext cx="4668899" cy="3499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393ECF9D-DACE-12FE-5A19-5AE624D9D19B}"/>
              </a:ext>
            </a:extLst>
          </p:cNvPr>
          <p:cNvGrpSpPr/>
          <p:nvPr/>
        </p:nvGrpSpPr>
        <p:grpSpPr>
          <a:xfrm>
            <a:off x="5344058" y="1158387"/>
            <a:ext cx="3979574" cy="356394"/>
            <a:chOff x="5982100" y="1186685"/>
            <a:chExt cx="2474425" cy="37419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426310B-2AE8-A8C2-8233-0F09BE68D830}"/>
                </a:ext>
              </a:extLst>
            </p:cNvPr>
            <p:cNvSpPr/>
            <p:nvPr/>
          </p:nvSpPr>
          <p:spPr>
            <a:xfrm>
              <a:off x="6635148" y="1200370"/>
              <a:ext cx="1186474" cy="360513"/>
            </a:xfrm>
            <a:prstGeom prst="roundRect">
              <a:avLst/>
            </a:prstGeom>
            <a:solidFill>
              <a:srgbClr val="FAA70D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ITC Avant Garde Std Bk" panose="020B0502020202020204" pitchFamily="34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69059450-6CC1-D63C-18A8-1B8D5A74097A}"/>
                </a:ext>
              </a:extLst>
            </p:cNvPr>
            <p:cNvSpPr txBox="1"/>
            <p:nvPr/>
          </p:nvSpPr>
          <p:spPr>
            <a:xfrm>
              <a:off x="5982100" y="1186685"/>
              <a:ext cx="2474425" cy="3554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ITC Avant Garde Std Bk" panose="020B0502020202020204" pitchFamily="34" charset="0"/>
                </a:rPr>
                <a:t>A partir de 60 m²</a:t>
              </a:r>
              <a:endParaRPr lang="fr-FR" sz="1600" dirty="0">
                <a:solidFill>
                  <a:srgbClr val="FF0000"/>
                </a:solidFill>
                <a:latin typeface="ITC Avant Garde Std Bk" panose="020B0502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7B91C9B-D31E-F0B2-A281-8E51D0F8C0FD}"/>
              </a:ext>
            </a:extLst>
          </p:cNvPr>
          <p:cNvGrpSpPr/>
          <p:nvPr/>
        </p:nvGrpSpPr>
        <p:grpSpPr>
          <a:xfrm>
            <a:off x="3334875" y="1172361"/>
            <a:ext cx="2172946" cy="595433"/>
            <a:chOff x="3064302" y="1200370"/>
            <a:chExt cx="2492552" cy="613322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4264262-6CC2-31E6-E88B-7724E9E72D98}"/>
                </a:ext>
              </a:extLst>
            </p:cNvPr>
            <p:cNvSpPr/>
            <p:nvPr/>
          </p:nvSpPr>
          <p:spPr>
            <a:xfrm>
              <a:off x="3064302" y="1200370"/>
              <a:ext cx="2492552" cy="360513"/>
            </a:xfrm>
            <a:prstGeom prst="roundRect">
              <a:avLst/>
            </a:prstGeom>
            <a:solidFill>
              <a:srgbClr val="FAA70D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ITC Avant Garde Std Bk" panose="020B0502020202020204" pitchFamily="34" charset="0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ABE2DBBA-1D26-401C-4990-8C861B965C88}"/>
                </a:ext>
              </a:extLst>
            </p:cNvPr>
            <p:cNvSpPr txBox="1"/>
            <p:nvPr/>
          </p:nvSpPr>
          <p:spPr>
            <a:xfrm>
              <a:off x="3064302" y="1211349"/>
              <a:ext cx="2492552" cy="6023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ITC Avant Garde Std Bk" panose="020B0502020202020204" pitchFamily="34" charset="0"/>
                </a:rPr>
                <a:t>ALLAIN (54 170)</a:t>
              </a:r>
            </a:p>
            <a:p>
              <a:pPr algn="ctr"/>
              <a:endParaRPr lang="fr-FR" sz="1600" b="1" dirty="0">
                <a:solidFill>
                  <a:schemeClr val="bg1"/>
                </a:solidFill>
                <a:latin typeface="ITC Avant Garde Std Bk" panose="020B0502020202020204" pitchFamily="34" charset="0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CC44E080-9E3F-2C47-1026-9491EA62D9C5}"/>
              </a:ext>
            </a:extLst>
          </p:cNvPr>
          <p:cNvGrpSpPr/>
          <p:nvPr/>
        </p:nvGrpSpPr>
        <p:grpSpPr>
          <a:xfrm>
            <a:off x="237355" y="1173161"/>
            <a:ext cx="2416238" cy="360513"/>
            <a:chOff x="447059" y="1200370"/>
            <a:chExt cx="1893739" cy="360513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961A40C-B439-66E2-148C-DCC27A9AD448}"/>
                </a:ext>
              </a:extLst>
            </p:cNvPr>
            <p:cNvSpPr/>
            <p:nvPr/>
          </p:nvSpPr>
          <p:spPr>
            <a:xfrm>
              <a:off x="575410" y="1200370"/>
              <a:ext cx="1637038" cy="360513"/>
            </a:xfrm>
            <a:prstGeom prst="roundRect">
              <a:avLst/>
            </a:prstGeom>
            <a:solidFill>
              <a:srgbClr val="FAA70D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ITC Avant Garde Std Bk" panose="020B0502020202020204" pitchFamily="34" charset="0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E4225266-1B1B-C6D2-49D0-62CC7BB550CB}"/>
                </a:ext>
              </a:extLst>
            </p:cNvPr>
            <p:cNvSpPr txBox="1"/>
            <p:nvPr/>
          </p:nvSpPr>
          <p:spPr>
            <a:xfrm>
              <a:off x="447059" y="1221459"/>
              <a:ext cx="1893739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600">
                  <a:solidFill>
                    <a:schemeClr val="bg1"/>
                  </a:solidFill>
                  <a:latin typeface="ITC Avant Garde Std Bk" panose="020B0502020202020204" pitchFamily="34" charset="0"/>
                </a:rPr>
                <a:t>À </a:t>
              </a:r>
              <a:r>
                <a:rPr lang="fr-FR" sz="1600" b="1">
                  <a:solidFill>
                    <a:schemeClr val="bg1"/>
                  </a:solidFill>
                  <a:latin typeface="ITC Avant Garde Std Bk" panose="020B0502020202020204" pitchFamily="34" charset="0"/>
                </a:rPr>
                <a:t>LOUER</a:t>
              </a:r>
            </a:p>
          </p:txBody>
        </p: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37420166-0D81-C02F-DA58-5E4AD1EDBC08}"/>
              </a:ext>
            </a:extLst>
          </p:cNvPr>
          <p:cNvSpPr txBox="1"/>
          <p:nvPr/>
        </p:nvSpPr>
        <p:spPr>
          <a:xfrm>
            <a:off x="340427" y="165316"/>
            <a:ext cx="85968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chemeClr val="bg1"/>
                </a:solidFill>
                <a:latin typeface="ITC Avant Garde Std Bk" panose="020B0502020202020204" pitchFamily="34" charset="0"/>
              </a:rPr>
              <a:t>LOCAL ARTISANAL</a:t>
            </a:r>
            <a:endParaRPr lang="fr-FR" sz="3600" dirty="0">
              <a:solidFill>
                <a:schemeClr val="bg1"/>
              </a:solidFill>
              <a:latin typeface="ITC Avant Garde Std Bk" panose="020B0502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553CA46-4CF2-3F94-47DD-DE6D5DE6EF57}"/>
              </a:ext>
            </a:extLst>
          </p:cNvPr>
          <p:cNvGrpSpPr/>
          <p:nvPr/>
        </p:nvGrpSpPr>
        <p:grpSpPr>
          <a:xfrm>
            <a:off x="6430468" y="6137761"/>
            <a:ext cx="4925452" cy="573403"/>
            <a:chOff x="6430468" y="6137761"/>
            <a:chExt cx="4925452" cy="573403"/>
          </a:xfrm>
        </p:grpSpPr>
        <p:sp>
          <p:nvSpPr>
            <p:cNvPr id="3" name="TextBox 48">
              <a:extLst>
                <a:ext uri="{FF2B5EF4-FFF2-40B4-BE49-F238E27FC236}">
                  <a16:creationId xmlns:a16="http://schemas.microsoft.com/office/drawing/2014/main" id="{82043DF0-551C-CB0B-5370-851602A4B3BA}"/>
                </a:ext>
              </a:extLst>
            </p:cNvPr>
            <p:cNvSpPr txBox="1"/>
            <p:nvPr/>
          </p:nvSpPr>
          <p:spPr>
            <a:xfrm>
              <a:off x="7568985" y="6156574"/>
              <a:ext cx="279114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dirty="0">
                  <a:latin typeface="ITC Avant Garde Std Bk" panose="020B0502020202020204" pitchFamily="34" charset="0"/>
                </a:rPr>
                <a:t>Votre contact CC Pays de Colombey Sud Toulois : Adrien KRIEG</a:t>
              </a:r>
              <a:endParaRPr lang="en-ID" sz="701" b="1" dirty="0">
                <a:latin typeface="ITC Avant Garde Std Bk" panose="020B0502020202020204" pitchFamily="34" charset="0"/>
              </a:endParaRPr>
            </a:p>
          </p:txBody>
        </p:sp>
        <p:sp>
          <p:nvSpPr>
            <p:cNvPr id="9" name="TextBox 48">
              <a:extLst>
                <a:ext uri="{FF2B5EF4-FFF2-40B4-BE49-F238E27FC236}">
                  <a16:creationId xmlns:a16="http://schemas.microsoft.com/office/drawing/2014/main" id="{8C55AFE6-DFD5-3970-6E31-CD3109D90CB7}"/>
                </a:ext>
              </a:extLst>
            </p:cNvPr>
            <p:cNvSpPr txBox="1"/>
            <p:nvPr/>
          </p:nvSpPr>
          <p:spPr>
            <a:xfrm>
              <a:off x="7568985" y="6322732"/>
              <a:ext cx="98456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u="sng" dirty="0">
                  <a:latin typeface="ITC Avant Garde Std Bk" panose="020B0502020202020204" pitchFamily="34" charset="0"/>
                </a:rPr>
                <a:t>Tél</a:t>
              </a:r>
              <a:r>
                <a:rPr lang="fr-FR" sz="800" dirty="0">
                  <a:latin typeface="ITC Avant Garde Std Bk" panose="020B0502020202020204" pitchFamily="34" charset="0"/>
                </a:rPr>
                <a:t> : 03 83 52 86 13</a:t>
              </a:r>
              <a:endParaRPr lang="en-ID" sz="701" b="1" dirty="0">
                <a:latin typeface="ITC Avant Garde Std Bk" panose="020B0502020202020204" pitchFamily="34" charset="0"/>
              </a:endParaRPr>
            </a:p>
          </p:txBody>
        </p:sp>
        <p:sp>
          <p:nvSpPr>
            <p:cNvPr id="10" name="TextBox 48">
              <a:extLst>
                <a:ext uri="{FF2B5EF4-FFF2-40B4-BE49-F238E27FC236}">
                  <a16:creationId xmlns:a16="http://schemas.microsoft.com/office/drawing/2014/main" id="{A3307CCF-6536-1A9D-445A-49E699D18A48}"/>
                </a:ext>
              </a:extLst>
            </p:cNvPr>
            <p:cNvSpPr txBox="1"/>
            <p:nvPr/>
          </p:nvSpPr>
          <p:spPr>
            <a:xfrm>
              <a:off x="9319785" y="6321924"/>
              <a:ext cx="203613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u="sng" dirty="0">
                  <a:latin typeface="ITC Avant Garde Std Bk" panose="020B0502020202020204" pitchFamily="34" charset="0"/>
                </a:rPr>
                <a:t>Mail</a:t>
              </a:r>
              <a:r>
                <a:rPr lang="fr-FR" sz="800" dirty="0">
                  <a:latin typeface="ITC Avant Garde Std Bk" panose="020B0502020202020204" pitchFamily="34" charset="0"/>
                </a:rPr>
                <a:t> : a-krieg@pays-colombey-sudtoulois.fr </a:t>
              </a:r>
              <a:endParaRPr lang="en-ID" sz="701" b="1" dirty="0">
                <a:latin typeface="ITC Avant Garde Std Bk" panose="020B0502020202020204" pitchFamily="34" charset="0"/>
              </a:endParaRPr>
            </a:p>
          </p:txBody>
        </p:sp>
        <p:sp>
          <p:nvSpPr>
            <p:cNvPr id="12" name="TextBox 48">
              <a:extLst>
                <a:ext uri="{FF2B5EF4-FFF2-40B4-BE49-F238E27FC236}">
                  <a16:creationId xmlns:a16="http://schemas.microsoft.com/office/drawing/2014/main" id="{F3D8143F-103D-4457-8083-9E54DB468B0A}"/>
                </a:ext>
              </a:extLst>
            </p:cNvPr>
            <p:cNvSpPr txBox="1"/>
            <p:nvPr/>
          </p:nvSpPr>
          <p:spPr>
            <a:xfrm>
              <a:off x="7568985" y="6495720"/>
              <a:ext cx="280076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u="sng" dirty="0">
                  <a:latin typeface="ITC Avant Garde Std Bk" panose="020B0502020202020204" pitchFamily="34" charset="0"/>
                </a:rPr>
                <a:t>Site web</a:t>
              </a:r>
              <a:r>
                <a:rPr lang="fr-FR" sz="800" dirty="0">
                  <a:latin typeface="ITC Avant Garde Std Bk" panose="020B0502020202020204" pitchFamily="34" charset="0"/>
                </a:rPr>
                <a:t> : https://www.pays-colombey-sudtoulois.fr/</a:t>
              </a:r>
              <a:endParaRPr lang="en-ID" sz="701" b="1" dirty="0">
                <a:latin typeface="ITC Avant Garde Std Bk" panose="020B0502020202020204" pitchFamily="34" charset="0"/>
              </a:endParaRPr>
            </a:p>
          </p:txBody>
        </p:sp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A45806B5-3349-6820-3D8D-D5D977363CB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120"/>
            <a:stretch/>
          </p:blipFill>
          <p:spPr bwMode="auto">
            <a:xfrm>
              <a:off x="6430468" y="6137761"/>
              <a:ext cx="1154528" cy="5606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97456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39DAC2C8-926F-6DAF-1B15-74446C72E2FE}"/>
              </a:ext>
            </a:extLst>
          </p:cNvPr>
          <p:cNvSpPr/>
          <p:nvPr/>
        </p:nvSpPr>
        <p:spPr>
          <a:xfrm>
            <a:off x="0" y="-28047"/>
            <a:ext cx="12192000" cy="98364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Ellipse 72">
            <a:extLst>
              <a:ext uri="{FF2B5EF4-FFF2-40B4-BE49-F238E27FC236}">
                <a16:creationId xmlns:a16="http://schemas.microsoft.com/office/drawing/2014/main" id="{75B19717-34B9-387B-28B3-B965CC2D387C}"/>
              </a:ext>
            </a:extLst>
          </p:cNvPr>
          <p:cNvSpPr/>
          <p:nvPr/>
        </p:nvSpPr>
        <p:spPr>
          <a:xfrm>
            <a:off x="1287311" y="861869"/>
            <a:ext cx="205740" cy="205740"/>
          </a:xfrm>
          <a:prstGeom prst="ellipse">
            <a:avLst/>
          </a:prstGeom>
          <a:solidFill>
            <a:srgbClr val="FAA70D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ITC Avant Garde Std Bk" panose="020B0502020202020204" pitchFamily="34" charset="0"/>
            </a:endParaRPr>
          </a:p>
        </p:txBody>
      </p:sp>
      <p:sp>
        <p:nvSpPr>
          <p:cNvPr id="74" name="Ellipse 73">
            <a:extLst>
              <a:ext uri="{FF2B5EF4-FFF2-40B4-BE49-F238E27FC236}">
                <a16:creationId xmlns:a16="http://schemas.microsoft.com/office/drawing/2014/main" id="{0DCDE000-0598-0642-E532-17D27C36DF7B}"/>
              </a:ext>
            </a:extLst>
          </p:cNvPr>
          <p:cNvSpPr/>
          <p:nvPr/>
        </p:nvSpPr>
        <p:spPr>
          <a:xfrm>
            <a:off x="4207708" y="860999"/>
            <a:ext cx="205740" cy="205740"/>
          </a:xfrm>
          <a:prstGeom prst="ellipse">
            <a:avLst/>
          </a:prstGeom>
          <a:solidFill>
            <a:srgbClr val="FAA70D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ITC Avant Garde Std Bk" panose="020B0502020202020204" pitchFamily="34" charset="0"/>
            </a:endParaRPr>
          </a:p>
        </p:txBody>
      </p:sp>
      <p:sp>
        <p:nvSpPr>
          <p:cNvPr id="75" name="Ellipse 74">
            <a:extLst>
              <a:ext uri="{FF2B5EF4-FFF2-40B4-BE49-F238E27FC236}">
                <a16:creationId xmlns:a16="http://schemas.microsoft.com/office/drawing/2014/main" id="{ADB0A2A2-3D87-A793-6130-E9260214BF47}"/>
              </a:ext>
            </a:extLst>
          </p:cNvPr>
          <p:cNvSpPr/>
          <p:nvPr/>
        </p:nvSpPr>
        <p:spPr>
          <a:xfrm>
            <a:off x="7128105" y="857581"/>
            <a:ext cx="205740" cy="205740"/>
          </a:xfrm>
          <a:prstGeom prst="ellipse">
            <a:avLst/>
          </a:prstGeom>
          <a:solidFill>
            <a:srgbClr val="FAA70D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ITC Avant Garde Std Bk" panose="020B0502020202020204" pitchFamily="34" charset="0"/>
            </a:endParaRPr>
          </a:p>
        </p:txBody>
      </p:sp>
      <p:grpSp>
        <p:nvGrpSpPr>
          <p:cNvPr id="137" name="Groupe 136">
            <a:extLst>
              <a:ext uri="{FF2B5EF4-FFF2-40B4-BE49-F238E27FC236}">
                <a16:creationId xmlns:a16="http://schemas.microsoft.com/office/drawing/2014/main" id="{63FD5A58-CA95-84E6-B2CE-A09BAA95C479}"/>
              </a:ext>
            </a:extLst>
          </p:cNvPr>
          <p:cNvGrpSpPr/>
          <p:nvPr/>
        </p:nvGrpSpPr>
        <p:grpSpPr>
          <a:xfrm>
            <a:off x="401118" y="1895735"/>
            <a:ext cx="11276079" cy="349999"/>
            <a:chOff x="6455083" y="1882909"/>
            <a:chExt cx="5032464" cy="307777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9104D73C-8611-3DAE-56F6-0DFC93324B35}"/>
                </a:ext>
              </a:extLst>
            </p:cNvPr>
            <p:cNvSpPr/>
            <p:nvPr/>
          </p:nvSpPr>
          <p:spPr>
            <a:xfrm>
              <a:off x="6613914" y="1909132"/>
              <a:ext cx="4873633" cy="268720"/>
            </a:xfrm>
            <a:prstGeom prst="rect">
              <a:avLst/>
            </a:prstGeom>
            <a:solidFill>
              <a:srgbClr val="000000">
                <a:alpha val="10196"/>
              </a:srgb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ITC Avant Garde Std Bk" panose="020B0502020202020204" pitchFamily="34" charset="0"/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92000842-5A94-6336-C0AC-C24343872F96}"/>
                </a:ext>
              </a:extLst>
            </p:cNvPr>
            <p:cNvSpPr/>
            <p:nvPr/>
          </p:nvSpPr>
          <p:spPr>
            <a:xfrm>
              <a:off x="6455083" y="1909132"/>
              <a:ext cx="158831" cy="268720"/>
            </a:xfrm>
            <a:prstGeom prst="rect">
              <a:avLst/>
            </a:prstGeom>
            <a:solidFill>
              <a:srgbClr val="FAA7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ITC Avant Garde Std Bk" panose="020B0502020202020204" pitchFamily="34" charset="0"/>
              </a:endParaRPr>
            </a:p>
          </p:txBody>
        </p:sp>
        <p:sp>
          <p:nvSpPr>
            <p:cNvPr id="92" name="ZoneTexte 91">
              <a:extLst>
                <a:ext uri="{FF2B5EF4-FFF2-40B4-BE49-F238E27FC236}">
                  <a16:creationId xmlns:a16="http://schemas.microsoft.com/office/drawing/2014/main" id="{244F7102-3B15-C7DF-A330-16E11607BA28}"/>
                </a:ext>
              </a:extLst>
            </p:cNvPr>
            <p:cNvSpPr txBox="1"/>
            <p:nvPr/>
          </p:nvSpPr>
          <p:spPr>
            <a:xfrm>
              <a:off x="6671293" y="1882909"/>
              <a:ext cx="387434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600" b="1">
                  <a:latin typeface="ITC Avant Garde Std Bk" panose="020B0502020202020204" pitchFamily="34" charset="0"/>
                  <a:cs typeface="Poppins" panose="00000500000000000000" pitchFamily="2" charset="0"/>
                </a:rPr>
                <a:t>PHOTOS</a:t>
              </a:r>
            </a:p>
          </p:txBody>
        </p:sp>
      </p:grpSp>
      <p:sp>
        <p:nvSpPr>
          <p:cNvPr id="151" name="TextBox 48">
            <a:extLst>
              <a:ext uri="{FF2B5EF4-FFF2-40B4-BE49-F238E27FC236}">
                <a16:creationId xmlns:a16="http://schemas.microsoft.com/office/drawing/2014/main" id="{59148A5A-6E44-E03A-28F1-ECF6112A667B}"/>
              </a:ext>
            </a:extLst>
          </p:cNvPr>
          <p:cNvSpPr txBox="1"/>
          <p:nvPr/>
        </p:nvSpPr>
        <p:spPr>
          <a:xfrm>
            <a:off x="1883245" y="6152922"/>
            <a:ext cx="25234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>
                <a:latin typeface="ITC Avant Garde Std Bk" panose="020B0502020202020204" pitchFamily="34" charset="0"/>
              </a:rPr>
              <a:t>Votre contact Lorr’Up : </a:t>
            </a:r>
            <a:r>
              <a:rPr lang="fr-FR" sz="800" b="1">
                <a:latin typeface="ITC Avant Garde Std Bk" panose="020B0502020202020204" pitchFamily="34" charset="0"/>
              </a:rPr>
              <a:t>Alexandre ALARDAIN</a:t>
            </a:r>
            <a:endParaRPr lang="en-ID" sz="701" b="1">
              <a:latin typeface="ITC Avant Garde Std Bk" panose="020B0502020202020204" pitchFamily="34" charset="0"/>
            </a:endParaRPr>
          </a:p>
        </p:txBody>
      </p:sp>
      <p:sp>
        <p:nvSpPr>
          <p:cNvPr id="152" name="TextBox 48">
            <a:extLst>
              <a:ext uri="{FF2B5EF4-FFF2-40B4-BE49-F238E27FC236}">
                <a16:creationId xmlns:a16="http://schemas.microsoft.com/office/drawing/2014/main" id="{C98B6736-1642-0B58-3CC0-1909170784D6}"/>
              </a:ext>
            </a:extLst>
          </p:cNvPr>
          <p:cNvSpPr txBox="1"/>
          <p:nvPr/>
        </p:nvSpPr>
        <p:spPr>
          <a:xfrm>
            <a:off x="1883245" y="6311193"/>
            <a:ext cx="116089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u="sng">
                <a:latin typeface="ITC Avant Garde Std Bk" panose="020B0502020202020204" pitchFamily="34" charset="0"/>
              </a:rPr>
              <a:t>Tél</a:t>
            </a:r>
            <a:r>
              <a:rPr lang="fr-FR" sz="800">
                <a:latin typeface="ITC Avant Garde Std Bk" panose="020B0502020202020204" pitchFamily="34" charset="0"/>
              </a:rPr>
              <a:t> : </a:t>
            </a:r>
            <a:r>
              <a:rPr lang="fr-FR" sz="800" b="1">
                <a:latin typeface="ITC Avant Garde Std Bk" panose="020B0502020202020204" pitchFamily="34" charset="0"/>
              </a:rPr>
              <a:t>06 26 55 79 53</a:t>
            </a:r>
            <a:endParaRPr lang="en-ID" sz="701" b="1">
              <a:latin typeface="ITC Avant Garde Std Bk" panose="020B0502020202020204" pitchFamily="34" charset="0"/>
            </a:endParaRPr>
          </a:p>
        </p:txBody>
      </p:sp>
      <p:sp>
        <p:nvSpPr>
          <p:cNvPr id="153" name="TextBox 48">
            <a:extLst>
              <a:ext uri="{FF2B5EF4-FFF2-40B4-BE49-F238E27FC236}">
                <a16:creationId xmlns:a16="http://schemas.microsoft.com/office/drawing/2014/main" id="{DE624337-A2D5-3E4E-8FF4-9887668F3520}"/>
              </a:ext>
            </a:extLst>
          </p:cNvPr>
          <p:cNvSpPr txBox="1"/>
          <p:nvPr/>
        </p:nvSpPr>
        <p:spPr>
          <a:xfrm>
            <a:off x="3026059" y="6310379"/>
            <a:ext cx="20537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u="sng">
                <a:latin typeface="ITC Avant Garde Std Bk" panose="020B0502020202020204" pitchFamily="34" charset="0"/>
              </a:rPr>
              <a:t>Mail</a:t>
            </a:r>
            <a:r>
              <a:rPr lang="fr-FR" sz="800">
                <a:latin typeface="ITC Avant Garde Std Bk" panose="020B0502020202020204" pitchFamily="34" charset="0"/>
              </a:rPr>
              <a:t> : </a:t>
            </a:r>
            <a:r>
              <a:rPr lang="fr-FR" sz="800" b="1">
                <a:latin typeface="ITC Avant Garde Std Bk" panose="020B0502020202020204" pitchFamily="34" charset="0"/>
              </a:rPr>
              <a:t>alexandre.alardain@lorr-up.fr</a:t>
            </a:r>
            <a:endParaRPr lang="en-ID" sz="701" b="1">
              <a:latin typeface="ITC Avant Garde Std Bk" panose="020B0502020202020204" pitchFamily="34" charset="0"/>
            </a:endParaRPr>
          </a:p>
        </p:txBody>
      </p:sp>
      <p:sp>
        <p:nvSpPr>
          <p:cNvPr id="157" name="TextBox 48">
            <a:extLst>
              <a:ext uri="{FF2B5EF4-FFF2-40B4-BE49-F238E27FC236}">
                <a16:creationId xmlns:a16="http://schemas.microsoft.com/office/drawing/2014/main" id="{7C68B075-7DD2-C4E0-FD11-A93682D4CD30}"/>
              </a:ext>
            </a:extLst>
          </p:cNvPr>
          <p:cNvSpPr txBox="1"/>
          <p:nvPr/>
        </p:nvSpPr>
        <p:spPr>
          <a:xfrm>
            <a:off x="1883245" y="6495720"/>
            <a:ext cx="14077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u="sng">
                <a:latin typeface="ITC Avant Garde Std Bk" panose="020B0502020202020204" pitchFamily="34" charset="0"/>
              </a:rPr>
              <a:t>Site web</a:t>
            </a:r>
            <a:r>
              <a:rPr lang="fr-FR" sz="800">
                <a:latin typeface="ITC Avant Garde Std Bk" panose="020B0502020202020204" pitchFamily="34" charset="0"/>
              </a:rPr>
              <a:t> : </a:t>
            </a:r>
            <a:r>
              <a:rPr lang="fr-FR" sz="800" b="1">
                <a:latin typeface="ITC Avant Garde Std Bk" panose="020B0502020202020204" pitchFamily="34" charset="0"/>
              </a:rPr>
              <a:t>www.lorr-up.fr</a:t>
            </a:r>
            <a:endParaRPr lang="en-ID" sz="701" b="1">
              <a:latin typeface="ITC Avant Garde Std Bk" panose="020B0502020202020204" pitchFamily="34" charset="0"/>
            </a:endParaRPr>
          </a:p>
        </p:txBody>
      </p:sp>
      <p:pic>
        <p:nvPicPr>
          <p:cNvPr id="159" name="Espace réservé du contenu 5">
            <a:extLst>
              <a:ext uri="{FF2B5EF4-FFF2-40B4-BE49-F238E27FC236}">
                <a16:creationId xmlns:a16="http://schemas.microsoft.com/office/drawing/2014/main" id="{751D255E-777A-CE98-1DEB-E99927B234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10" y="6169396"/>
            <a:ext cx="1307835" cy="521520"/>
          </a:xfrm>
          <a:prstGeom prst="rect">
            <a:avLst/>
          </a:prstGeom>
        </p:spPr>
      </p:pic>
      <p:cxnSp>
        <p:nvCxnSpPr>
          <p:cNvPr id="162" name="Connecteur droit 161">
            <a:extLst>
              <a:ext uri="{FF2B5EF4-FFF2-40B4-BE49-F238E27FC236}">
                <a16:creationId xmlns:a16="http://schemas.microsoft.com/office/drawing/2014/main" id="{A4B15DE7-AA92-E196-417D-52DB6DC2F730}"/>
              </a:ext>
            </a:extLst>
          </p:cNvPr>
          <p:cNvCxnSpPr>
            <a:cxnSpLocks/>
          </p:cNvCxnSpPr>
          <p:nvPr/>
        </p:nvCxnSpPr>
        <p:spPr>
          <a:xfrm>
            <a:off x="575410" y="6057716"/>
            <a:ext cx="10893086" cy="0"/>
          </a:xfrm>
          <a:prstGeom prst="line">
            <a:avLst/>
          </a:prstGeom>
          <a:ln w="12700">
            <a:solidFill>
              <a:srgbClr val="BFBFB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9" name="Rectangle 178">
            <a:extLst>
              <a:ext uri="{FF2B5EF4-FFF2-40B4-BE49-F238E27FC236}">
                <a16:creationId xmlns:a16="http://schemas.microsoft.com/office/drawing/2014/main" id="{77890BAC-BF7D-2C4D-1EFF-D173A4FF5EDC}"/>
              </a:ext>
            </a:extLst>
          </p:cNvPr>
          <p:cNvSpPr/>
          <p:nvPr/>
        </p:nvSpPr>
        <p:spPr>
          <a:xfrm>
            <a:off x="0" y="6796308"/>
            <a:ext cx="12192000" cy="61692"/>
          </a:xfrm>
          <a:prstGeom prst="rect">
            <a:avLst/>
          </a:prstGeom>
          <a:solidFill>
            <a:srgbClr val="FAA7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200">
              <a:latin typeface="ITC Avant Garde Std Bk" panose="020B0502020202020204" pitchFamily="34" charset="0"/>
            </a:endParaRPr>
          </a:p>
        </p:txBody>
      </p:sp>
      <p:pic>
        <p:nvPicPr>
          <p:cNvPr id="41" name="Picture 3">
            <a:extLst>
              <a:ext uri="{FF2B5EF4-FFF2-40B4-BE49-F238E27FC236}">
                <a16:creationId xmlns:a16="http://schemas.microsoft.com/office/drawing/2014/main" id="{340ADBC9-E72D-53F5-2E35-6D142954A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68" t="29782" r="56973" b="39058"/>
          <a:stretch>
            <a:fillRect/>
          </a:stretch>
        </p:blipFill>
        <p:spPr bwMode="auto">
          <a:xfrm>
            <a:off x="9504252" y="-28047"/>
            <a:ext cx="2172946" cy="164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249D945-6206-89EE-3107-EA7AADCDBB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1056" y="2320254"/>
            <a:ext cx="4851473" cy="3638605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6761472D-717B-1EEC-38B4-6E94CA7C6218}"/>
              </a:ext>
            </a:extLst>
          </p:cNvPr>
          <p:cNvGrpSpPr/>
          <p:nvPr/>
        </p:nvGrpSpPr>
        <p:grpSpPr>
          <a:xfrm>
            <a:off x="5344058" y="1158387"/>
            <a:ext cx="3979574" cy="356394"/>
            <a:chOff x="5982100" y="1186685"/>
            <a:chExt cx="2474425" cy="37419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3EF4C69-9141-FF26-AD77-FE5C5261B020}"/>
                </a:ext>
              </a:extLst>
            </p:cNvPr>
            <p:cNvSpPr/>
            <p:nvPr/>
          </p:nvSpPr>
          <p:spPr>
            <a:xfrm>
              <a:off x="6635148" y="1200370"/>
              <a:ext cx="1186474" cy="360513"/>
            </a:xfrm>
            <a:prstGeom prst="roundRect">
              <a:avLst/>
            </a:prstGeom>
            <a:solidFill>
              <a:srgbClr val="FAA70D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ITC Avant Garde Std Bk" panose="020B0502020202020204" pitchFamily="34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27C99193-F444-A341-5B1F-434296DB6043}"/>
                </a:ext>
              </a:extLst>
            </p:cNvPr>
            <p:cNvSpPr txBox="1"/>
            <p:nvPr/>
          </p:nvSpPr>
          <p:spPr>
            <a:xfrm>
              <a:off x="5982100" y="1186685"/>
              <a:ext cx="2474425" cy="3554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ITC Avant Garde Std Bk" panose="020B0502020202020204" pitchFamily="34" charset="0"/>
                </a:rPr>
                <a:t>A partir de 60 m²</a:t>
              </a:r>
              <a:endParaRPr lang="fr-FR" sz="1600" dirty="0">
                <a:solidFill>
                  <a:srgbClr val="FF0000"/>
                </a:solidFill>
                <a:latin typeface="ITC Avant Garde Std Bk" panose="020B050202020202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779E2C4-1978-2BF3-6A63-4149CDA891A2}"/>
              </a:ext>
            </a:extLst>
          </p:cNvPr>
          <p:cNvGrpSpPr/>
          <p:nvPr/>
        </p:nvGrpSpPr>
        <p:grpSpPr>
          <a:xfrm>
            <a:off x="3334875" y="1172361"/>
            <a:ext cx="2172946" cy="595433"/>
            <a:chOff x="3064302" y="1200370"/>
            <a:chExt cx="2492552" cy="613322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BD997CD-CF27-7F42-70F3-947EE6BB0265}"/>
                </a:ext>
              </a:extLst>
            </p:cNvPr>
            <p:cNvSpPr/>
            <p:nvPr/>
          </p:nvSpPr>
          <p:spPr>
            <a:xfrm>
              <a:off x="3064302" y="1200370"/>
              <a:ext cx="2492552" cy="360513"/>
            </a:xfrm>
            <a:prstGeom prst="roundRect">
              <a:avLst/>
            </a:prstGeom>
            <a:solidFill>
              <a:srgbClr val="FAA70D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ITC Avant Garde Std Bk" panose="020B0502020202020204" pitchFamily="34" charset="0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F75B0A67-33F9-C08F-6D3A-B49D9E3CAA88}"/>
                </a:ext>
              </a:extLst>
            </p:cNvPr>
            <p:cNvSpPr txBox="1"/>
            <p:nvPr/>
          </p:nvSpPr>
          <p:spPr>
            <a:xfrm>
              <a:off x="3064302" y="1211349"/>
              <a:ext cx="2492552" cy="6023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ITC Avant Garde Std Bk" panose="020B0502020202020204" pitchFamily="34" charset="0"/>
                </a:rPr>
                <a:t>ALLAIN (54 170)</a:t>
              </a:r>
            </a:p>
            <a:p>
              <a:pPr algn="ctr"/>
              <a:endParaRPr lang="fr-FR" sz="1600" b="1" dirty="0">
                <a:solidFill>
                  <a:schemeClr val="bg1"/>
                </a:solidFill>
                <a:latin typeface="ITC Avant Garde Std Bk" panose="020B0502020202020204" pitchFamily="34" charset="0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C94B9CCE-6F96-074E-DB98-064945CE10D5}"/>
              </a:ext>
            </a:extLst>
          </p:cNvPr>
          <p:cNvGrpSpPr/>
          <p:nvPr/>
        </p:nvGrpSpPr>
        <p:grpSpPr>
          <a:xfrm>
            <a:off x="237355" y="1173161"/>
            <a:ext cx="2416238" cy="360513"/>
            <a:chOff x="447059" y="1200370"/>
            <a:chExt cx="1893739" cy="360513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8A59690E-146B-A8EB-D1A9-3560463B48A6}"/>
                </a:ext>
              </a:extLst>
            </p:cNvPr>
            <p:cNvSpPr/>
            <p:nvPr/>
          </p:nvSpPr>
          <p:spPr>
            <a:xfrm>
              <a:off x="575410" y="1200370"/>
              <a:ext cx="1637038" cy="360513"/>
            </a:xfrm>
            <a:prstGeom prst="roundRect">
              <a:avLst/>
            </a:prstGeom>
            <a:solidFill>
              <a:srgbClr val="FAA70D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ITC Avant Garde Std Bk" panose="020B0502020202020204" pitchFamily="34" charset="0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79931F6C-7319-FC1F-CCF6-ADBD978B9E5C}"/>
                </a:ext>
              </a:extLst>
            </p:cNvPr>
            <p:cNvSpPr txBox="1"/>
            <p:nvPr/>
          </p:nvSpPr>
          <p:spPr>
            <a:xfrm>
              <a:off x="447059" y="1221459"/>
              <a:ext cx="1893739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600">
                  <a:solidFill>
                    <a:schemeClr val="bg1"/>
                  </a:solidFill>
                  <a:latin typeface="ITC Avant Garde Std Bk" panose="020B0502020202020204" pitchFamily="34" charset="0"/>
                </a:rPr>
                <a:t>À </a:t>
              </a:r>
              <a:r>
                <a:rPr lang="fr-FR" sz="1600" b="1">
                  <a:solidFill>
                    <a:schemeClr val="bg1"/>
                  </a:solidFill>
                  <a:latin typeface="ITC Avant Garde Std Bk" panose="020B0502020202020204" pitchFamily="34" charset="0"/>
                </a:rPr>
                <a:t>LOUER</a:t>
              </a:r>
            </a:p>
          </p:txBody>
        </p: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9952569F-56EE-B7B3-B863-C4DD5636E9CA}"/>
              </a:ext>
            </a:extLst>
          </p:cNvPr>
          <p:cNvSpPr txBox="1"/>
          <p:nvPr/>
        </p:nvSpPr>
        <p:spPr>
          <a:xfrm>
            <a:off x="340427" y="165316"/>
            <a:ext cx="85968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chemeClr val="bg1"/>
                </a:solidFill>
                <a:latin typeface="ITC Avant Garde Std Bk" panose="020B0502020202020204" pitchFamily="34" charset="0"/>
              </a:rPr>
              <a:t>LOCAL ARTISANAL</a:t>
            </a:r>
            <a:endParaRPr lang="fr-FR" sz="3600" dirty="0">
              <a:solidFill>
                <a:schemeClr val="bg1"/>
              </a:solidFill>
              <a:latin typeface="ITC Avant Garde Std Bk" panose="020B0502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D7F462F-F21E-5327-2AFB-398581FA1622}"/>
              </a:ext>
            </a:extLst>
          </p:cNvPr>
          <p:cNvGrpSpPr/>
          <p:nvPr/>
        </p:nvGrpSpPr>
        <p:grpSpPr>
          <a:xfrm>
            <a:off x="6430468" y="6137761"/>
            <a:ext cx="4925452" cy="573403"/>
            <a:chOff x="6430468" y="6137761"/>
            <a:chExt cx="4925452" cy="573403"/>
          </a:xfrm>
        </p:grpSpPr>
        <p:sp>
          <p:nvSpPr>
            <p:cNvPr id="3" name="TextBox 48">
              <a:extLst>
                <a:ext uri="{FF2B5EF4-FFF2-40B4-BE49-F238E27FC236}">
                  <a16:creationId xmlns:a16="http://schemas.microsoft.com/office/drawing/2014/main" id="{F27E4757-CA73-1E39-F6FE-3725B1CEAD71}"/>
                </a:ext>
              </a:extLst>
            </p:cNvPr>
            <p:cNvSpPr txBox="1"/>
            <p:nvPr/>
          </p:nvSpPr>
          <p:spPr>
            <a:xfrm>
              <a:off x="7568985" y="6156574"/>
              <a:ext cx="279114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dirty="0">
                  <a:latin typeface="ITC Avant Garde Std Bk" panose="020B0502020202020204" pitchFamily="34" charset="0"/>
                </a:rPr>
                <a:t>Votre contact CC Pays de Colombey Sud Toulois : Adrien KRIEG</a:t>
              </a:r>
              <a:endParaRPr lang="en-ID" sz="701" b="1" dirty="0">
                <a:latin typeface="ITC Avant Garde Std Bk" panose="020B0502020202020204" pitchFamily="34" charset="0"/>
              </a:endParaRPr>
            </a:p>
          </p:txBody>
        </p:sp>
        <p:sp>
          <p:nvSpPr>
            <p:cNvPr id="4" name="TextBox 48">
              <a:extLst>
                <a:ext uri="{FF2B5EF4-FFF2-40B4-BE49-F238E27FC236}">
                  <a16:creationId xmlns:a16="http://schemas.microsoft.com/office/drawing/2014/main" id="{227B022F-A71A-D342-702D-AF2AB43FAAC2}"/>
                </a:ext>
              </a:extLst>
            </p:cNvPr>
            <p:cNvSpPr txBox="1"/>
            <p:nvPr/>
          </p:nvSpPr>
          <p:spPr>
            <a:xfrm>
              <a:off x="7568985" y="6322732"/>
              <a:ext cx="98456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u="sng" dirty="0">
                  <a:latin typeface="ITC Avant Garde Std Bk" panose="020B0502020202020204" pitchFamily="34" charset="0"/>
                </a:rPr>
                <a:t>Tél</a:t>
              </a:r>
              <a:r>
                <a:rPr lang="fr-FR" sz="800" dirty="0">
                  <a:latin typeface="ITC Avant Garde Std Bk" panose="020B0502020202020204" pitchFamily="34" charset="0"/>
                </a:rPr>
                <a:t> : 03 83 52 86 13</a:t>
              </a:r>
              <a:endParaRPr lang="en-ID" sz="701" b="1" dirty="0">
                <a:latin typeface="ITC Avant Garde Std Bk" panose="020B0502020202020204" pitchFamily="34" charset="0"/>
              </a:endParaRPr>
            </a:p>
          </p:txBody>
        </p:sp>
        <p:sp>
          <p:nvSpPr>
            <p:cNvPr id="9" name="TextBox 48">
              <a:extLst>
                <a:ext uri="{FF2B5EF4-FFF2-40B4-BE49-F238E27FC236}">
                  <a16:creationId xmlns:a16="http://schemas.microsoft.com/office/drawing/2014/main" id="{07528D58-3F9B-4772-F832-780C19029F2F}"/>
                </a:ext>
              </a:extLst>
            </p:cNvPr>
            <p:cNvSpPr txBox="1"/>
            <p:nvPr/>
          </p:nvSpPr>
          <p:spPr>
            <a:xfrm>
              <a:off x="9319785" y="6321924"/>
              <a:ext cx="203613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800" u="sng" dirty="0">
                  <a:latin typeface="ITC Avant Garde Std Bk" panose="020B0502020202020204" pitchFamily="34" charset="0"/>
                </a:rPr>
                <a:t>Mail</a:t>
              </a:r>
              <a:r>
                <a:rPr lang="fr-FR" sz="800" dirty="0">
                  <a:latin typeface="ITC Avant Garde Std Bk" panose="020B0502020202020204" pitchFamily="34" charset="0"/>
                </a:rPr>
                <a:t> : a-krieg@pays-colombey-sudtoulois.fr </a:t>
              </a:r>
              <a:endParaRPr lang="en-ID" sz="701" b="1" dirty="0">
                <a:latin typeface="ITC Avant Garde Std Bk" panose="020B0502020202020204" pitchFamily="34" charset="0"/>
              </a:endParaRPr>
            </a:p>
          </p:txBody>
        </p:sp>
        <p:sp>
          <p:nvSpPr>
            <p:cNvPr id="10" name="TextBox 48">
              <a:extLst>
                <a:ext uri="{FF2B5EF4-FFF2-40B4-BE49-F238E27FC236}">
                  <a16:creationId xmlns:a16="http://schemas.microsoft.com/office/drawing/2014/main" id="{604640D3-1AB8-CABC-A7C3-7A190B8371F9}"/>
                </a:ext>
              </a:extLst>
            </p:cNvPr>
            <p:cNvSpPr txBox="1"/>
            <p:nvPr/>
          </p:nvSpPr>
          <p:spPr>
            <a:xfrm>
              <a:off x="7568985" y="6495720"/>
              <a:ext cx="280076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u="sng" dirty="0">
                  <a:latin typeface="ITC Avant Garde Std Bk" panose="020B0502020202020204" pitchFamily="34" charset="0"/>
                </a:rPr>
                <a:t>Site web</a:t>
              </a:r>
              <a:r>
                <a:rPr lang="fr-FR" sz="800" dirty="0">
                  <a:latin typeface="ITC Avant Garde Std Bk" panose="020B0502020202020204" pitchFamily="34" charset="0"/>
                </a:rPr>
                <a:t> : https://www.pays-colombey-sudtoulois.fr/</a:t>
              </a:r>
              <a:endParaRPr lang="en-ID" sz="701" b="1" dirty="0">
                <a:latin typeface="ITC Avant Garde Std Bk" panose="020B0502020202020204" pitchFamily="34" charset="0"/>
              </a:endParaRPr>
            </a:p>
          </p:txBody>
        </p:sp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7329E42A-6377-54AC-4225-61957649893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120"/>
            <a:stretch/>
          </p:blipFill>
          <p:spPr bwMode="auto">
            <a:xfrm>
              <a:off x="6430468" y="6137761"/>
              <a:ext cx="1154528" cy="5606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80123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E528F15-B336-3505-EF6A-B1081D43ADD3}"/>
              </a:ext>
            </a:extLst>
          </p:cNvPr>
          <p:cNvSpPr/>
          <p:nvPr/>
        </p:nvSpPr>
        <p:spPr>
          <a:xfrm>
            <a:off x="0" y="0"/>
            <a:ext cx="12192000" cy="5928360"/>
          </a:xfrm>
          <a:prstGeom prst="rect">
            <a:avLst/>
          </a:prstGeom>
          <a:solidFill>
            <a:srgbClr val="FAA7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20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FD45E676-5A12-85F4-79E3-37577E4BACC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0" b="1310"/>
          <a:stretch/>
        </p:blipFill>
        <p:spPr>
          <a:xfrm>
            <a:off x="1789705" y="10"/>
            <a:ext cx="8612587" cy="5928350"/>
          </a:xfrm>
          <a:custGeom>
            <a:avLst/>
            <a:gdLst/>
            <a:ahLst/>
            <a:cxnLst/>
            <a:rect l="l" t="t" r="r" b="b"/>
            <a:pathLst>
              <a:path w="9948672" h="6858000">
                <a:moveTo>
                  <a:pt x="1593452" y="0"/>
                </a:moveTo>
                <a:lnTo>
                  <a:pt x="8355220" y="0"/>
                </a:lnTo>
                <a:lnTo>
                  <a:pt x="8491722" y="130333"/>
                </a:lnTo>
                <a:cubicBezTo>
                  <a:pt x="9391900" y="1031820"/>
                  <a:pt x="9948672" y="2277214"/>
                  <a:pt x="9948672" y="3652838"/>
                </a:cubicBezTo>
                <a:cubicBezTo>
                  <a:pt x="9948672" y="4856509"/>
                  <a:pt x="9522393" y="5960473"/>
                  <a:pt x="8812775" y="6821583"/>
                </a:cubicBezTo>
                <a:lnTo>
                  <a:pt x="8781276" y="6858000"/>
                </a:lnTo>
                <a:lnTo>
                  <a:pt x="1167397" y="6858000"/>
                </a:lnTo>
                <a:lnTo>
                  <a:pt x="1135897" y="6821583"/>
                </a:lnTo>
                <a:cubicBezTo>
                  <a:pt x="426279" y="5960473"/>
                  <a:pt x="0" y="4856509"/>
                  <a:pt x="0" y="3652838"/>
                </a:cubicBezTo>
                <a:cubicBezTo>
                  <a:pt x="0" y="2277214"/>
                  <a:pt x="556772" y="1031820"/>
                  <a:pt x="1456950" y="130333"/>
                </a:cubicBez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</p:pic>
      <p:sp>
        <p:nvSpPr>
          <p:cNvPr id="4" name="TextBox 48">
            <a:extLst>
              <a:ext uri="{FF2B5EF4-FFF2-40B4-BE49-F238E27FC236}">
                <a16:creationId xmlns:a16="http://schemas.microsoft.com/office/drawing/2014/main" id="{FA6DBF9F-A998-EDA1-1AC5-16E651A96B18}"/>
              </a:ext>
            </a:extLst>
          </p:cNvPr>
          <p:cNvSpPr txBox="1"/>
          <p:nvPr/>
        </p:nvSpPr>
        <p:spPr>
          <a:xfrm>
            <a:off x="4609764" y="156703"/>
            <a:ext cx="29724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spc="200">
                <a:solidFill>
                  <a:schemeClr val="bg1">
                    <a:lumMod val="75000"/>
                  </a:schemeClr>
                </a:solidFill>
                <a:latin typeface="Lato" panose="020F0502020204030203" pitchFamily="34" charset="0"/>
              </a:rPr>
              <a:t>3</a:t>
            </a:r>
            <a:endParaRPr lang="en-ID" sz="701" spc="200">
              <a:solidFill>
                <a:schemeClr val="bg1">
                  <a:lumMod val="75000"/>
                </a:schemeClr>
              </a:solidFill>
              <a:latin typeface="Lato" panose="020F0502020204030203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B508B79-CCFA-8DA8-885B-0BDF1894AA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382" y="2434586"/>
            <a:ext cx="4066134" cy="1431335"/>
          </a:xfrm>
          <a:prstGeom prst="rect">
            <a:avLst/>
          </a:prstGeom>
        </p:spPr>
      </p:pic>
      <p:sp>
        <p:nvSpPr>
          <p:cNvPr id="19" name="TextBox 48">
            <a:extLst>
              <a:ext uri="{FF2B5EF4-FFF2-40B4-BE49-F238E27FC236}">
                <a16:creationId xmlns:a16="http://schemas.microsoft.com/office/drawing/2014/main" id="{AA78E681-34FD-7EAB-3DF6-0367168108CA}"/>
              </a:ext>
            </a:extLst>
          </p:cNvPr>
          <p:cNvSpPr txBox="1"/>
          <p:nvPr/>
        </p:nvSpPr>
        <p:spPr>
          <a:xfrm>
            <a:off x="10524640" y="6276832"/>
            <a:ext cx="14638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spc="200">
                <a:latin typeface="Lato" panose="020F0502020204030203" pitchFamily="34" charset="0"/>
              </a:rPr>
              <a:t>W</a:t>
            </a:r>
            <a:r>
              <a:rPr lang="en-ID" sz="800" spc="200">
                <a:latin typeface="Lato" panose="020F0502020204030203" pitchFamily="34" charset="0"/>
              </a:rPr>
              <a:t>WW.LORR-UP.FR</a:t>
            </a:r>
            <a:endParaRPr lang="en-ID" sz="701" spc="200">
              <a:latin typeface="Lato" panose="020F0502020204030203" pitchFamily="34" charset="0"/>
            </a:endParaRPr>
          </a:p>
        </p:txBody>
      </p:sp>
      <p:sp>
        <p:nvSpPr>
          <p:cNvPr id="20" name="TextBox 48">
            <a:extLst>
              <a:ext uri="{FF2B5EF4-FFF2-40B4-BE49-F238E27FC236}">
                <a16:creationId xmlns:a16="http://schemas.microsoft.com/office/drawing/2014/main" id="{0B938D54-F442-0E66-E628-FD0421D21801}"/>
              </a:ext>
            </a:extLst>
          </p:cNvPr>
          <p:cNvSpPr txBox="1"/>
          <p:nvPr/>
        </p:nvSpPr>
        <p:spPr>
          <a:xfrm>
            <a:off x="5294982" y="6215276"/>
            <a:ext cx="22140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spc="200">
                <a:latin typeface="Lato" panose="020F0502020204030203" pitchFamily="34" charset="0"/>
              </a:rPr>
              <a:t>4 RUE JACQUES VILLERMAUX</a:t>
            </a:r>
          </a:p>
          <a:p>
            <a:r>
              <a:rPr lang="fr-FR" sz="800" spc="200">
                <a:latin typeface="Lato" panose="020F0502020204030203" pitchFamily="34" charset="0"/>
              </a:rPr>
              <a:t>54000 NANCY</a:t>
            </a:r>
            <a:endParaRPr lang="en-ID" sz="701" spc="200">
              <a:latin typeface="Lato" panose="020F0502020204030203" pitchFamily="34" charset="0"/>
            </a:endParaRPr>
          </a:p>
        </p:txBody>
      </p:sp>
      <p:sp>
        <p:nvSpPr>
          <p:cNvPr id="24" name="TextBox 48">
            <a:extLst>
              <a:ext uri="{FF2B5EF4-FFF2-40B4-BE49-F238E27FC236}">
                <a16:creationId xmlns:a16="http://schemas.microsoft.com/office/drawing/2014/main" id="{E4A7498D-5D6B-9376-88A8-68DC51667956}"/>
              </a:ext>
            </a:extLst>
          </p:cNvPr>
          <p:cNvSpPr txBox="1"/>
          <p:nvPr/>
        </p:nvSpPr>
        <p:spPr>
          <a:xfrm>
            <a:off x="203498" y="6215276"/>
            <a:ext cx="3252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spc="200">
                <a:latin typeface="Lato" panose="020F0502020204030203" pitchFamily="34" charset="0"/>
              </a:rPr>
              <a:t>AGENCE DE DÉVELOPPEMENT ÉCONOMIQUE</a:t>
            </a:r>
          </a:p>
          <a:p>
            <a:r>
              <a:rPr lang="fr-FR" sz="800" spc="200">
                <a:latin typeface="Lato" panose="020F0502020204030203" pitchFamily="34" charset="0"/>
              </a:rPr>
              <a:t>NANCY SUD LORRAINE</a:t>
            </a:r>
            <a:endParaRPr lang="en-ID" sz="701" spc="200">
              <a:latin typeface="Lato" panose="020F050202020403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8425FF-2082-BDF2-E3F8-C2CDA0FD65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120"/>
          <a:stretch/>
        </p:blipFill>
        <p:spPr bwMode="auto">
          <a:xfrm>
            <a:off x="6795653" y="1989023"/>
            <a:ext cx="4308468" cy="2092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39608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CAA7ADB137A1548947BCB847DC3748D" ma:contentTypeVersion="13" ma:contentTypeDescription="Crée un document." ma:contentTypeScope="" ma:versionID="42360cbffccf21ba535005968b72f23d">
  <xsd:schema xmlns:xsd="http://www.w3.org/2001/XMLSchema" xmlns:xs="http://www.w3.org/2001/XMLSchema" xmlns:p="http://schemas.microsoft.com/office/2006/metadata/properties" xmlns:ns2="6b4a0e36-4399-4a1e-870a-cd31795c7a29" xmlns:ns3="c93ea17a-8331-4d58-98df-9e99b23c0c12" targetNamespace="http://schemas.microsoft.com/office/2006/metadata/properties" ma:root="true" ma:fieldsID="4012775847e6788b1e154c0a07f60cf4" ns2:_="" ns3:_="">
    <xsd:import namespace="6b4a0e36-4399-4a1e-870a-cd31795c7a29"/>
    <xsd:import namespace="c93ea17a-8331-4d58-98df-9e99b23c0c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4a0e36-4399-4a1e-870a-cd31795c7a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ea723373-1093-48cb-a0f9-a9fd1d3cf91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3ea17a-8331-4d58-98df-9e99b23c0c1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e25f225-9044-4052-978c-4b29ecf7c9a8}" ma:internalName="TaxCatchAll" ma:showField="CatchAllData" ma:web="c93ea17a-8331-4d58-98df-9e99b23c0c1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b4a0e36-4399-4a1e-870a-cd31795c7a29">
      <Terms xmlns="http://schemas.microsoft.com/office/infopath/2007/PartnerControls"/>
    </lcf76f155ced4ddcb4097134ff3c332f>
    <TaxCatchAll xmlns="c93ea17a-8331-4d58-98df-9e99b23c0c12" xsi:nil="true"/>
  </documentManagement>
</p:properties>
</file>

<file path=customXml/itemProps1.xml><?xml version="1.0" encoding="utf-8"?>
<ds:datastoreItem xmlns:ds="http://schemas.openxmlformats.org/officeDocument/2006/customXml" ds:itemID="{E4D8466F-D69B-4D4E-A460-6D35807520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b4a0e36-4399-4a1e-870a-cd31795c7a29"/>
    <ds:schemaRef ds:uri="c93ea17a-8331-4d58-98df-9e99b23c0c1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648E202-A88B-4A08-8A84-A4F88949FAA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D43750E-40A3-4F34-AB5E-A8F9BCE038E4}">
  <ds:schemaRefs>
    <ds:schemaRef ds:uri="2975089f-a78a-40a7-ac40-ad768de40190"/>
    <ds:schemaRef ds:uri="44b844b0-af2e-4c4d-a689-f703df62a8c4"/>
    <ds:schemaRef ds:uri="http://schemas.microsoft.com/office/2006/metadata/properties"/>
    <ds:schemaRef ds:uri="http://schemas.microsoft.com/office/infopath/2007/PartnerControls"/>
    <ds:schemaRef ds:uri="6b4a0e36-4399-4a1e-870a-cd31795c7a29"/>
    <ds:schemaRef ds:uri="c93ea17a-8331-4d58-98df-9e99b23c0c1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672</Words>
  <Application>Microsoft Office PowerPoint</Application>
  <PresentationFormat>Grand écran</PresentationFormat>
  <Paragraphs>114</Paragraphs>
  <Slides>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ITC Avant Garde Std Bk</vt:lpstr>
      <vt:lpstr>Lato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Yohann VERONESE</dc:creator>
  <cp:lastModifiedBy>Loriane HENRY</cp:lastModifiedBy>
  <cp:revision>1</cp:revision>
  <dcterms:created xsi:type="dcterms:W3CDTF">2023-02-27T09:33:22Z</dcterms:created>
  <dcterms:modified xsi:type="dcterms:W3CDTF">2026-10-26T09:34:04Z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0x0101006CAA7ADB137A1548947BCB847DC3748D</vt:lpwstr>
  </property>
  <property fmtid="{D5CDD505-2E9C-101B-9397-08002B2CF9AE}" pid="3" name="Order">
    <vt:r8>2666400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TriggerFlowInfo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MediaServiceImageTags">
    <vt:lpwstr/>
  </property>
</Properties>
</file>